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jpg" ContentType="image/jpeg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11.xml" ContentType="application/vnd.openxmlformats-officedocument.presentationml.slide+xml"/>
  <Override PartName="/ppt/slideLayouts/slideLayout3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s/slide162.xml" ContentType="application/vnd.openxmlformats-officedocument.presentationml.slide+xml"/>
  <Override PartName="/ppt/slides/slide243.xml" ContentType="application/vnd.openxmlformats-officedocument.presentationml.slide+xml"/>
  <Override PartName="/ppt/slides/slide374.xml" ContentType="application/vnd.openxmlformats-officedocument.presentationml.slide+xml"/>
  <Override PartName="/ppt/slides/slide195.xml" ContentType="application/vnd.openxmlformats-officedocument.presentationml.slide+xml"/>
  <Override PartName="/ppt/slides/slide326.xml" ContentType="application/vnd.openxmlformats-officedocument.presentationml.slide+xml"/>
  <Override PartName="/ppt/slides/slide407.xml" ContentType="application/vnd.openxmlformats-officedocument.presentationml.slide+xml"/>
  <Override PartName="/ppt/charts/chart1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Slides/notesSlide1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58.xml" ContentType="application/vnd.openxmlformats-officedocument.presentationml.slide+xml"/>
  <Override PartName="/ppt/slides/slide149.xml" ContentType="application/vnd.openxmlformats-officedocument.presentationml.slide+xml"/>
  <Override PartName="/ppt/slides/slide2710.xml" ContentType="application/vnd.openxmlformats-officedocument.presentationml.slide+xml"/>
  <Override PartName="/customXml/item1.xml" ContentType="application/xml"/>
  <Override PartName="/customXml/itemProps11.xml" ContentType="application/vnd.openxmlformats-officedocument.customXmlProperties+xml"/>
  <Override PartName="/ppt/slides/slide411.xml" ContentType="application/vnd.openxmlformats-officedocument.presentationml.slide+xml"/>
  <Override PartName="/ppt/slides/slide912.xml" ContentType="application/vnd.openxmlformats-officedocument.presentationml.slide+xml"/>
  <Override PartName="/ppt/slides/slide2213.xml" ContentType="application/vnd.openxmlformats-officedocument.presentationml.slide+xml"/>
  <Override PartName="/ppt/slides/slide3014.xml" ContentType="application/vnd.openxmlformats-officedocument.presentationml.slide+xml"/>
  <Override PartName="/ppt/slides/slide3515.xml" ContentType="application/vnd.openxmlformats-officedocument.presentationml.slide+xml"/>
  <Override PartName="/ppt/slides/slide3816.xml" ContentType="application/vnd.openxmlformats-officedocument.presentationml.slide+xml"/>
  <Override PartName="/ppt/presProps.xml" ContentType="application/vnd.openxmlformats-officedocument.presentationml.presProps+xml"/>
  <Override PartName="/ppt/slides/slide317.xml" ContentType="application/vnd.openxmlformats-officedocument.presentationml.slide+xml"/>
  <Override PartName="/ppt/slides/slide1318.xml" ContentType="application/vnd.openxmlformats-officedocument.presentationml.slide+xml"/>
  <Override PartName="/ppt/slides/slide2119.xml" ContentType="application/vnd.openxmlformats-officedocument.presentationml.slide+xml"/>
  <Override PartName="/ppt/slides/slide2620.xml" ContentType="application/vnd.openxmlformats-officedocument.presentationml.slide+xml"/>
  <Override PartName="/ppt/slides/slide3421.xml" ContentType="application/vnd.openxmlformats-officedocument.presentationml.slide+xml"/>
  <Override PartName="/ppt/slides/slide822.xml" ContentType="application/vnd.openxmlformats-officedocument.presentationml.slide+xml"/>
  <Override PartName="/ppt/slides/slide1723.xml" ContentType="application/vnd.openxmlformats-officedocument.presentationml.slide+xml"/>
  <Override PartName="/ppt/slides/slide2924.xml" ContentType="application/vnd.openxmlformats-officedocument.presentationml.slide+xml"/>
  <Override PartName="/ppt/commentAuthors.xml" ContentType="application/vnd.openxmlformats-officedocument.presentationml.commentAuthors+xml"/>
  <Override PartName="/ppt/slides/slide225.xml" ContentType="application/vnd.openxmlformats-officedocument.presentationml.slide+xml"/>
  <Override PartName="/ppt/slides/slide726.xml" ContentType="application/vnd.openxmlformats-officedocument.presentationml.slide+xml"/>
  <Override PartName="/ppt/slides/slide1227.xml" ContentType="application/vnd.openxmlformats-officedocument.presentationml.slide+xml"/>
  <Override PartName="/ppt/slides/slide2028.xml" ContentType="application/vnd.openxmlformats-officedocument.presentationml.slide+xml"/>
  <Override PartName="/ppt/slides/slide2529.xml" ContentType="application/vnd.openxmlformats-officedocument.presentationml.slide+xml"/>
  <Override PartName="/ppt/slides/slide2830.xml" ContentType="application/vnd.openxmlformats-officedocument.presentationml.slide+xml"/>
  <Override PartName="/ppt/slides/slide3331.xml" ContentType="application/vnd.openxmlformats-officedocument.presentationml.slide+xml"/>
  <Override PartName="/ppt/tableStyles.xml" ContentType="application/vnd.openxmlformats-officedocument.presentationml.tableStyles+xml"/>
  <Override PartName="/ppt/slides/slide632.xml" ContentType="application/vnd.openxmlformats-officedocument.presentationml.slide+xml"/>
  <Override PartName="/ppt/slides/slide133.xml" ContentType="application/vnd.openxmlformats-officedocument.presentationml.slide+xml"/>
  <Override PartName="/ppt/slides/slide1034.xml" ContentType="application/vnd.openxmlformats-officedocument.presentationml.slide+xml"/>
  <Override PartName="/ppt/slides/slide1535.xml" ContentType="application/vnd.openxmlformats-officedocument.presentationml.slide+xml"/>
  <Override PartName="/ppt/slides/slide2336.xml" ContentType="application/vnd.openxmlformats-officedocument.presentationml.slide+xml"/>
  <Override PartName="/ppt/slides/slide3137.xml" ContentType="application/vnd.openxmlformats-officedocument.presentationml.slide+xml"/>
  <Override PartName="/ppt/slides/slide3638.xml" ContentType="application/vnd.openxmlformats-officedocument.presentationml.slide+xml"/>
  <Override PartName="/ppt/viewProps.xml" ContentType="application/vnd.openxmlformats-officedocument.presentationml.viewProps+xml"/>
  <Override PartName="/ppt/slides/slide1839.xml" ContentType="application/vnd.openxmlformats-officedocument.presentationml.slide+xml"/>
  <Override PartName="/ppt/slides/slide3940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s/slide41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43"/>
  </p:notesMasterIdLst>
  <p:sldIdLst>
    <p:sldId id="512" r:id="R91840dc2e6b14ffd" DeepLBanner=""/>
    <p:sldId id="473" r:id="rId3"/>
    <p:sldId id="474" r:id="rId4"/>
    <p:sldId id="421" r:id="rId5"/>
    <p:sldId id="508" r:id="rId6"/>
    <p:sldId id="509" r:id="rId7"/>
    <p:sldId id="422" r:id="rId8"/>
    <p:sldId id="442" r:id="rId9"/>
    <p:sldId id="423" r:id="rId10"/>
    <p:sldId id="424" r:id="rId11"/>
    <p:sldId id="425" r:id="rId12"/>
    <p:sldId id="427" r:id="rId13"/>
    <p:sldId id="426" r:id="rId14"/>
    <p:sldId id="510" r:id="rId15"/>
    <p:sldId id="511" r:id="rId16"/>
    <p:sldId id="428" r:id="rId17"/>
    <p:sldId id="429" r:id="rId18"/>
    <p:sldId id="430" r:id="rId19"/>
    <p:sldId id="431" r:id="rId20"/>
    <p:sldId id="432" r:id="rId21"/>
    <p:sldId id="433" r:id="rId22"/>
    <p:sldId id="397" r:id="rId23"/>
    <p:sldId id="497" r:id="rId24"/>
    <p:sldId id="504" r:id="rId25"/>
    <p:sldId id="498" r:id="rId26"/>
    <p:sldId id="503" r:id="rId27"/>
    <p:sldId id="482" r:id="rId28"/>
    <p:sldId id="507" r:id="rId29"/>
    <p:sldId id="505" r:id="rId30"/>
    <p:sldId id="506" r:id="rId31"/>
    <p:sldId id="475" r:id="rId32"/>
    <p:sldId id="417" r:id="rId33"/>
    <p:sldId id="476" r:id="rId34"/>
    <p:sldId id="477" r:id="rId35"/>
    <p:sldId id="416" r:id="rId36"/>
    <p:sldId id="398" r:id="rId37"/>
    <p:sldId id="399" r:id="rId38"/>
    <p:sldId id="400" r:id="rId39"/>
    <p:sldId id="451" r:id="rId40"/>
    <p:sldId id="452" r:id="rId41"/>
    <p:sldId id="469" r:id="rId42"/>
  </p:sldIdLst>
  <p:sldSz cx="9144000" cy="6858000" type="screen4x3"/>
  <p:notesSz cx="7099300" cy="102346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5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2865" autoAdjust="0"/>
  </p:normalViewPr>
  <p:slideViewPr>
    <p:cSldViewPr>
      <p:cViewPr varScale="1">
        <p:scale>
          <a:sx n="166" d="100"/>
          <a:sy n="166" d="100"/>
        </p:scale>
        <p:origin x="156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11.xml" Id="rId13" /><Relationship Type="http://schemas.openxmlformats.org/officeDocument/2006/relationships/slide" Target="/ppt/slides/slide162.xml" Id="rId18" /><Relationship Type="http://schemas.openxmlformats.org/officeDocument/2006/relationships/slide" Target="/ppt/slides/slide243.xml" Id="rId26" /><Relationship Type="http://schemas.openxmlformats.org/officeDocument/2006/relationships/slide" Target="/ppt/slides/slide374.xml" Id="rId39" /><Relationship Type="http://schemas.openxmlformats.org/officeDocument/2006/relationships/slide" Target="/ppt/slides/slide195.xml" Id="rId21" /><Relationship Type="http://schemas.openxmlformats.org/officeDocument/2006/relationships/slide" Target="/ppt/slides/slide326.xml" Id="rId34" /><Relationship Type="http://schemas.openxmlformats.org/officeDocument/2006/relationships/slide" Target="/ppt/slides/slide407.xml" Id="rId42" /><Relationship Type="http://schemas.openxmlformats.org/officeDocument/2006/relationships/theme" Target="/ppt/theme/theme11.xml" Id="rId47" /><Relationship Type="http://schemas.openxmlformats.org/officeDocument/2006/relationships/slide" Target="/ppt/slides/slide58.xml" Id="rId7" /><Relationship Type="http://schemas.openxmlformats.org/officeDocument/2006/relationships/slideMaster" Target="/ppt/slideMasters/slideMaster11.xml" Id="rId2" /><Relationship Type="http://schemas.openxmlformats.org/officeDocument/2006/relationships/slide" Target="/ppt/slides/slide149.xml" Id="rId16" /><Relationship Type="http://schemas.openxmlformats.org/officeDocument/2006/relationships/slide" Target="/ppt/slides/slide2710.xml" Id="rId29" /><Relationship Type="http://schemas.openxmlformats.org/officeDocument/2006/relationships/customXml" Target="/customXml/item1.xml" Id="rId1" /><Relationship Type="http://schemas.openxmlformats.org/officeDocument/2006/relationships/slide" Target="/ppt/slides/slide411.xml" Id="rId6" /><Relationship Type="http://schemas.openxmlformats.org/officeDocument/2006/relationships/slide" Target="/ppt/slides/slide912.xml" Id="rId11" /><Relationship Type="http://schemas.openxmlformats.org/officeDocument/2006/relationships/slide" Target="/ppt/slides/slide2213.xml" Id="rId24" /><Relationship Type="http://schemas.openxmlformats.org/officeDocument/2006/relationships/slide" Target="/ppt/slides/slide3014.xml" Id="rId32" /><Relationship Type="http://schemas.openxmlformats.org/officeDocument/2006/relationships/slide" Target="/ppt/slides/slide3515.xml" Id="rId37" /><Relationship Type="http://schemas.openxmlformats.org/officeDocument/2006/relationships/slide" Target="/ppt/slides/slide3816.xml" Id="rId40" /><Relationship Type="http://schemas.openxmlformats.org/officeDocument/2006/relationships/presProps" Target="/ppt/presProps.xml" Id="rId45" /><Relationship Type="http://schemas.openxmlformats.org/officeDocument/2006/relationships/slide" Target="/ppt/slides/slide317.xml" Id="rId5" /><Relationship Type="http://schemas.openxmlformats.org/officeDocument/2006/relationships/slide" Target="/ppt/slides/slide1318.xml" Id="rId15" /><Relationship Type="http://schemas.openxmlformats.org/officeDocument/2006/relationships/slide" Target="/ppt/slides/slide2119.xml" Id="rId23" /><Relationship Type="http://schemas.openxmlformats.org/officeDocument/2006/relationships/slide" Target="/ppt/slides/slide2620.xml" Id="rId28" /><Relationship Type="http://schemas.openxmlformats.org/officeDocument/2006/relationships/slide" Target="/ppt/slides/slide3421.xml" Id="rId36" /><Relationship Type="http://schemas.openxmlformats.org/officeDocument/2006/relationships/slide" Target="/ppt/slides/slide822.xml" Id="rId10" /><Relationship Type="http://schemas.openxmlformats.org/officeDocument/2006/relationships/slide" Target="/ppt/slides/slide1723.xml" Id="rId19" /><Relationship Type="http://schemas.openxmlformats.org/officeDocument/2006/relationships/slide" Target="/ppt/slides/slide2924.xml" Id="rId31" /><Relationship Type="http://schemas.openxmlformats.org/officeDocument/2006/relationships/commentAuthors" Target="/ppt/commentAuthors.xml" Id="rId44" /><Relationship Type="http://schemas.openxmlformats.org/officeDocument/2006/relationships/slide" Target="/ppt/slides/slide225.xml" Id="rId4" /><Relationship Type="http://schemas.openxmlformats.org/officeDocument/2006/relationships/slide" Target="/ppt/slides/slide726.xml" Id="rId9" /><Relationship Type="http://schemas.openxmlformats.org/officeDocument/2006/relationships/slide" Target="/ppt/slides/slide1227.xml" Id="rId14" /><Relationship Type="http://schemas.openxmlformats.org/officeDocument/2006/relationships/slide" Target="/ppt/slides/slide2028.xml" Id="rId22" /><Relationship Type="http://schemas.openxmlformats.org/officeDocument/2006/relationships/slide" Target="/ppt/slides/slide2529.xml" Id="rId27" /><Relationship Type="http://schemas.openxmlformats.org/officeDocument/2006/relationships/slide" Target="/ppt/slides/slide2830.xml" Id="rId30" /><Relationship Type="http://schemas.openxmlformats.org/officeDocument/2006/relationships/slide" Target="/ppt/slides/slide3331.xml" Id="rId35" /><Relationship Type="http://schemas.openxmlformats.org/officeDocument/2006/relationships/notesMaster" Target="/ppt/notesMasters/notesMaster11.xml" Id="rId43" /><Relationship Type="http://schemas.openxmlformats.org/officeDocument/2006/relationships/tableStyles" Target="/ppt/tableStyles.xml" Id="rId48" /><Relationship Type="http://schemas.openxmlformats.org/officeDocument/2006/relationships/slide" Target="/ppt/slides/slide632.xml" Id="rId8" /><Relationship Type="http://schemas.openxmlformats.org/officeDocument/2006/relationships/slide" Target="/ppt/slides/slide133.xml" Id="rId3" /><Relationship Type="http://schemas.openxmlformats.org/officeDocument/2006/relationships/slide" Target="/ppt/slides/slide1034.xml" Id="rId12" /><Relationship Type="http://schemas.openxmlformats.org/officeDocument/2006/relationships/slide" Target="/ppt/slides/slide1535.xml" Id="rId17" /><Relationship Type="http://schemas.openxmlformats.org/officeDocument/2006/relationships/slide" Target="/ppt/slides/slide2336.xml" Id="rId25" /><Relationship Type="http://schemas.openxmlformats.org/officeDocument/2006/relationships/slide" Target="/ppt/slides/slide3137.xml" Id="rId33" /><Relationship Type="http://schemas.openxmlformats.org/officeDocument/2006/relationships/slide" Target="/ppt/slides/slide3638.xml" Id="rId38" /><Relationship Type="http://schemas.openxmlformats.org/officeDocument/2006/relationships/viewProps" Target="/ppt/viewProps.xml" Id="rId46" /><Relationship Type="http://schemas.openxmlformats.org/officeDocument/2006/relationships/slide" Target="/ppt/slides/slide1839.xml" Id="rId20" /><Relationship Type="http://schemas.openxmlformats.org/officeDocument/2006/relationships/slide" Target="/ppt/slides/slide3940.xml" Id="rId41" /><Relationship Type="http://schemas.openxmlformats.org/officeDocument/2006/relationships/slide" Target="/ppt/slides/slide41.xml" Id="R91840dc2e6b14ffd" /></Relationships>
</file>

<file path=ppt/charts/_rels/chart11.xml.rels>&#65279;<?xml version="1.0" encoding="utf-8"?><Relationships xmlns="http://schemas.openxmlformats.org/package/2006/relationships"><Relationship Type="http://schemas.microsoft.com/office/2011/relationships/chartColorStyle" Target="/ppt/charts/colors1.xml" Id="rId2" /><Relationship Type="http://schemas.microsoft.com/office/2011/relationships/chartStyle" Target="/ppt/charts/style1.xml" Id="rId1" /><Relationship Type="http://schemas.openxmlformats.org/officeDocument/2006/relationships/oleObject" Target="Workbook1" TargetMode="External" Id="rId3" /></Relationships>
</file>

<file path=ppt/charts/chart11.xml><?xml version="1.0" encoding="utf-8"?>
<c:chartSpace xmlns:mc="http://schemas.openxmlformats.org/markup-compatibility/2006" xmlns:c14="http://schemas.microsoft.com/office/drawing/2007/8/2/chart" xmlns:c16r2="http://schemas.microsoft.com/office/drawing/2015/06/chart" xmlns:c15="http://schemas.microsoft.com/office/drawing/2012/chart" xmlns:c16="http://schemas.microsoft.com/office/drawing/2014/chart"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transactions/second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Bitcoin</c:v>
                </c:pt>
                <c:pt idx="1">
                  <c:v>Ethereum</c:v>
                </c:pt>
                <c:pt idx="2">
                  <c:v>PayPal</c:v>
                </c:pt>
                <c:pt idx="3">
                  <c:v>Visa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20</c:v>
                </c:pt>
                <c:pt idx="2">
                  <c:v>193</c:v>
                </c:pt>
                <c:pt idx="3">
                  <c:v>1667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66-4570-8828-BDB0AB953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0143872"/>
        <c:axId val="-2130143328"/>
      </c:barChart>
      <c:catAx>
        <c:axId val="-213014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143328"/>
        <c:crosses val="autoZero"/>
        <c:auto val="1"/>
        <c:lblAlgn val="ctr"/>
        <c:lblOffset val="100"/>
        <c:noMultiLvlLbl val="0"/>
      </c:catAx>
      <c:valAx>
        <c:axId val="-21301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01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47E72A-D913-4DC2-9E0A-E520CE8FCC8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D78FC6-CE17-4259-A63C-DDFC12E048FC}" type="slidenum">
              <a:rPr lang="en-US" smtClean="0"/>
              <a:t>NO.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407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Source unknown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7525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34.jpeg" Id="rId2" /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s-ES"/>
              <a:t>GRASIA-UCM - Antonio Tenorio Fornés y Rubén Fuentes Fernández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s-ES">
                <a:solidFill>
                  <a:schemeClr val="tx2"/>
                </a:solidFill>
              </a:rPr>
              <a:t>Diseño de Infraestructura Inteligente - Máster IoT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1.xml" Id="rId3" /><Relationship Type="http://schemas.openxmlformats.org/officeDocument/2006/relationships/slideLayout" Target="/ppt/slideLayouts/slideLayout73.xml" Id="rId7" /><Relationship Type="http://schemas.openxmlformats.org/officeDocument/2006/relationships/theme" Target="/ppt/theme/theme11.xml" Id="rId12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Click to modify the pattern title style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Click to modify the pattern text style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>
                <a:solidFill>
                  <a:schemeClr val="tx2"/>
                </a:solidFill>
              </a:rPr>
              <a:t>GRASIA-UCM - Antonio Tenorio Fornés and Rubén Fuentes Fernández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t>NO.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cryptokytties.co/" TargetMode="External" Id="rId3" /><Relationship Type="http://schemas.openxmlformats.org/officeDocument/2006/relationships/hyperlink" Target="http://www.plantoidproject.eu/" TargetMode="External" Id="rId2" /><Relationship Type="http://schemas.openxmlformats.org/officeDocument/2006/relationships/hyperlink" Target="https://steem.it/" TargetMode="External" Id="rId4" /></Relationships>
</file>

<file path=ppt/slides/_rels/slide1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1227.xml.rels>&#65279;<?xml version="1.0" encoding="utf-8"?><Relationships xmlns="http://schemas.openxmlformats.org/package/2006/relationships"><Relationship Type="http://schemas.openxmlformats.org/officeDocument/2006/relationships/image" Target="/ppt/media/image87.png" Id="rId2" /><Relationship Type="http://schemas.openxmlformats.org/officeDocument/2006/relationships/slideLayout" Target="/ppt/slideLayouts/slideLayout24.xml" Id="rId1" /></Relationships>
</file>

<file path=ppt/slides/_rels/slide13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133.xml.rels>&#65279;<?xml version="1.0" encoding="utf-8"?><Relationships xmlns="http://schemas.openxmlformats.org/package/2006/relationships"><Relationship Type="http://schemas.openxmlformats.org/officeDocument/2006/relationships/image" Target="/ppt/media/image610.png" Id="rId3" /><Relationship Type="http://schemas.openxmlformats.org/officeDocument/2006/relationships/image" Target="/ppt/media/image5.tiff" Id="rId2" /><Relationship Type="http://schemas.openxmlformats.org/officeDocument/2006/relationships/slideLayout" Target="/ppt/slideLayouts/slideLayout24.xml" Id="rId1" /></Relationships>
</file>

<file path=ppt/slides/_rels/slide14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www.augur.net/" TargetMode="External" Id="rId2" /></Relationships>
</file>

<file path=ppt/slides/_rels/slide15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://kointoken.org/" TargetMode="External" Id="rId2" /></Relationships>
</file>

<file path=ppt/slides/_rels/slide16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17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18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cointelegraph.com/news/parity-hack-white-hat-group-drains-85-mln-as-company-fills-holes" TargetMode="External" Id="rId3" /><Relationship Type="http://schemas.openxmlformats.org/officeDocument/2006/relationships/hyperlink" Target="https://www.wired.com/2016/06/50-million-hack-just-showed-dao-human/" TargetMode="External" Id="rId2" /></Relationships>
</file>

<file path=ppt/slides/_rels/slide19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www.hyperledger.org/" TargetMode="External" Id="rId3" /><Relationship Type="http://schemas.openxmlformats.org/officeDocument/2006/relationships/hyperlink" Target="https://www.trusted-iot.org/" TargetMode="External" Id="rId2" /></Relationships>
</file>

<file path=ppt/slides/_rels/slide202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iota.org/" TargetMode="External" Id="rId8" /><Relationship Type="http://schemas.openxmlformats.org/officeDocument/2006/relationships/hyperlink" Target="https://origintrail.io/" TargetMode="External" Id="rId3" /><Relationship Type="http://schemas.openxmlformats.org/officeDocument/2006/relationships/hyperlink" Target="https://iotex.io/" TargetMode="External" Id="rId7" /><Relationship Type="http://schemas.openxmlformats.org/officeDocument/2006/relationships/hyperlink" Target="https://www.chronicled.org/" TargetMode="External" Id="rId2" /><Relationship Type="http://schemas.openxmlformats.org/officeDocument/2006/relationships/hyperlink" Target="https://slock.it/" TargetMode="External" Id="rId6" /><Relationship Type="http://schemas.openxmlformats.org/officeDocument/2006/relationships/hyperlink" Target="https://filament.com/technology/" TargetMode="External" Id="rId5" /><Relationship Type="http://schemas.openxmlformats.org/officeDocument/2006/relationships/hyperlink" Target="https://www.uport.me/" TargetMode="External" Id="rId4" /><Relationship Type="http://schemas.openxmlformats.org/officeDocument/2006/relationships/hyperlink" Target="https://pylon-network.org/" TargetMode="External" Id="rId9" /></Relationships>
</file>

<file path=ppt/slides/_rels/slide21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2213.xml.rels>&#65279;<?xml version="1.0" encoding="utf-8"?><Relationships xmlns="http://schemas.openxmlformats.org/package/2006/relationships"><Relationship Type="http://schemas.openxmlformats.org/officeDocument/2006/relationships/image" Target="/ppt/media/image94.png" Id="rId2" /><Relationship Type="http://schemas.openxmlformats.org/officeDocument/2006/relationships/slideLayout" Target="/ppt/slideLayouts/slideLayout24.xml" Id="rId1" /></Relationships>
</file>

<file path=ppt/slides/_rels/slide225.xml.rels>&#65279;<?xml version="1.0" encoding="utf-8"?><Relationships xmlns="http://schemas.openxmlformats.org/package/2006/relationships"><Relationship Type="http://schemas.openxmlformats.org/officeDocument/2006/relationships/image" Target="/ppt/media/image76.png" Id="rId2" /><Relationship Type="http://schemas.openxmlformats.org/officeDocument/2006/relationships/slideLayout" Target="/ppt/slideLayouts/slideLayout24.xml" Id="rId1" /></Relationships>
</file>

<file path=ppt/slides/_rels/slide2336.xml.rels>&#65279;<?xml version="1.0" encoding="utf-8"?><Relationships xmlns="http://schemas.openxmlformats.org/package/2006/relationships"><Relationship Type="http://schemas.openxmlformats.org/officeDocument/2006/relationships/image" Target="/ppt/media/image1011.png" Id="rId2" /><Relationship Type="http://schemas.openxmlformats.org/officeDocument/2006/relationships/slideLayout" Target="/ppt/slideLayouts/slideLayout24.xml" Id="rId1" /></Relationships>
</file>

<file path=ppt/slides/_rels/slide243.xml.rels>&#65279;<?xml version="1.0" encoding="utf-8"?><Relationships xmlns="http://schemas.openxmlformats.org/package/2006/relationships"><Relationship Type="http://schemas.openxmlformats.org/officeDocument/2006/relationships/image" Target="/ppt/media/image122.png" Id="rId3" /><Relationship Type="http://schemas.openxmlformats.org/officeDocument/2006/relationships/image" Target="/ppt/media/image113.png" Id="rId2" /><Relationship Type="http://schemas.openxmlformats.org/officeDocument/2006/relationships/slideLayout" Target="/ppt/slideLayouts/slideLayout24.xml" Id="rId1" /></Relationships>
</file>

<file path=ppt/slides/_rels/slide2529.xml.rels>&#65279;<?xml version="1.0" encoding="utf-8"?><Relationships xmlns="http://schemas.openxmlformats.org/package/2006/relationships"><Relationship Type="http://schemas.openxmlformats.org/officeDocument/2006/relationships/image" Target="/ppt/media/image138.png" Id="rId2" /><Relationship Type="http://schemas.openxmlformats.org/officeDocument/2006/relationships/slideLayout" Target="/ppt/slideLayouts/slideLayout24.xml" Id="rId1" /><Relationship Type="http://schemas.openxmlformats.org/officeDocument/2006/relationships/hyperlink" Target="https://twitter.com/beyondblocks_/status/953148308360482816" TargetMode="External" Id="rId3" /></Relationships>
</file>

<file path=ppt/slides/_rels/slide2620.xml.rels>&#65279;<?xml version="1.0" encoding="utf-8"?><Relationships xmlns="http://schemas.openxmlformats.org/package/2006/relationships"><Relationship Type="http://schemas.openxmlformats.org/officeDocument/2006/relationships/image" Target="/ppt/media/image145.png" Id="rId2" /><Relationship Type="http://schemas.openxmlformats.org/officeDocument/2006/relationships/slideLayout" Target="/ppt/slideLayouts/slideLayout24.xml" Id="rId1" /><Relationship Type="http://schemas.openxmlformats.org/officeDocument/2006/relationships/hyperlink" Target="https://www.coindesk.com/information/why-use-a-blockchain" TargetMode="External" Id="rId3" /></Relationships>
</file>

<file path=ppt/slides/_rels/slide27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283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blog.smartdec.net/you-do-not-need-blockchain-eight-popular-use-cases-and-why-they-do-not-work-f2ecc6cc2129" TargetMode="External" Id="rId2" /></Relationships>
</file>

<file path=ppt/slides/_rels/slide29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3014.xml.rels>&#65279;<?xml version="1.0" encoding="utf-8"?><Relationships xmlns="http://schemas.openxmlformats.org/package/2006/relationships"><Relationship Type="http://schemas.openxmlformats.org/officeDocument/2006/relationships/image" Target="/ppt/media/image156.jpg" Id="rId2" /><Relationship Type="http://schemas.openxmlformats.org/officeDocument/2006/relationships/slideLayout" Target="/ppt/slideLayouts/slideLayout911.xml" Id="rId1" /></Relationships>
</file>

<file path=ppt/slides/_rels/slide31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3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github.com/ethereum/solidity" TargetMode="External" Id="rId3" /><Relationship Type="http://schemas.openxmlformats.org/officeDocument/2006/relationships/hyperlink" Target="https://ethereum.org/" TargetMode="External" Id="rId2" /></Relationships>
</file>

<file path=ppt/slides/_rels/slide326.xml.rels>&#65279;<?xml version="1.0" encoding="utf-8"?><Relationships xmlns="http://schemas.openxmlformats.org/package/2006/relationships"><Relationship Type="http://schemas.openxmlformats.org/officeDocument/2006/relationships/image" Target="/ppt/media/image165.jpg" Id="rId2" /><Relationship Type="http://schemas.openxmlformats.org/officeDocument/2006/relationships/slideLayout" Target="/ppt/slideLayouts/slideLayout911.xml" Id="rId1" /></Relationships>
</file>

<file path=ppt/slides/_rels/slide3331.xml.rels>&#65279;<?xml version="1.0" encoding="utf-8"?><Relationships xmlns="http://schemas.openxmlformats.org/package/2006/relationships"><Relationship Type="http://schemas.openxmlformats.org/officeDocument/2006/relationships/image" Target="/ppt/media/image179.png" Id="rId2" /><Relationship Type="http://schemas.openxmlformats.org/officeDocument/2006/relationships/slideLayout" Target="/ppt/slideLayouts/slideLayout911.xml" Id="rId1" /></Relationships>
</file>

<file path=ppt/slides/_rels/slide34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35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github.com/ethereum/wiki/wiki/White-Paper" TargetMode="External" Id="rId3" /><Relationship Type="http://schemas.openxmlformats.org/officeDocument/2006/relationships/hyperlink" Target="http://dx.doi.org/10.5210/fm.v21i12.7113" TargetMode="External" Id="rId7" /><Relationship Type="http://schemas.openxmlformats.org/officeDocument/2006/relationships/hyperlink" Target="https://www.edx.org/course/blockchain-for-business-an-introduction-to-hyperledger-technologies" TargetMode="External" Id="rId2" /><Relationship Type="http://schemas.openxmlformats.org/officeDocument/2006/relationships/hyperlink" Target="https://ethereum.github.io/yellowpaper/paper.pdf" TargetMode="External" Id="rId6" /><Relationship Type="http://schemas.openxmlformats.org/officeDocument/2006/relationships/hyperlink" Target="https://bitcoin.org/bitcoin.pdf" TargetMode="External" Id="rId5" /><Relationship Type="http://schemas.openxmlformats.org/officeDocument/2006/relationships/hyperlink" Target="https://www.hyperledger.org/" TargetMode="External" Id="rId4" /></Relationships>
</file>

<file path=ppt/slides/_rels/slide36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37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38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3940.xml.rels>&#65279;<?xml version="1.0" encoding="utf-8"?><Relationships xmlns="http://schemas.openxmlformats.org/package/2006/relationships"><Relationship Type="http://schemas.openxmlformats.org/officeDocument/2006/relationships/image" Target="/ppt/media/image1812.png" Id="rId2" /><Relationship Type="http://schemas.openxmlformats.org/officeDocument/2006/relationships/slideLayout" Target="/ppt/slideLayouts/slideLayout24.xml" Id="rId1" /></Relationships>
</file>

<file path=ppt/slides/_rels/slide407.xml.rels>&#65279;<?xml version="1.0" encoding="utf-8"?><Relationships xmlns="http://schemas.openxmlformats.org/package/2006/relationships"><Relationship Type="http://schemas.openxmlformats.org/officeDocument/2006/relationships/chart" Target="/ppt/charts/chart11.xml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2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afd7db2becde4647" /><Relationship Type="http://schemas.openxmlformats.org/officeDocument/2006/relationships/hyperlink" Target="https://www.deepl.com/pro?cta=edit-document" TargetMode="External" Id="R20d559c98b544cfc" /><Relationship Type="http://schemas.openxmlformats.org/officeDocument/2006/relationships/image" Target="/ppt/media/image13.png" Id="R5d72ee1432f041ad" /></Relationships>
</file>

<file path=ppt/slides/_rels/slide4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410.xml" Id="rId1" /><Relationship Type="http://schemas.openxmlformats.org/officeDocument/2006/relationships/hyperlink" Target="https://solidity.readthedocs.io/en/v0.4.24/introduction-to-smart-contracts.html" TargetMode="External" Id="rId2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solidity.readthedocs.io/en/v0.4.24/introduction-to-smart-contracts.html" TargetMode="External" Id="rId2" /></Relationships>
</file>

<file path=ppt/slides/_rels/slide6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hyperlink" Target="https://media.consensys.net/40-ethereum-apps-you-can-use-right-now-d643333769f7" TargetMode="External" Id="rId2" /></Relationships>
</file>

<file path=ppt/slides/_rels/slide7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_rels/slide8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1.xml" Id="rId1" /></Relationships>
</file>

<file path=ppt/slides/_rels/slide9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/Relationships>
</file>

<file path=ppt/slides/slide10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532F2-FCA1-41E8-BE71-05981839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Examples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2389ED-1D1E-4AFC-974B-973B6FED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FF24EC-3930-429E-A2DA-17AE02A9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F6205D-6F1F-4EAC-9E96-C5E1B352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7027C8-5933-4189-97D9-687A79AAF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/>
              <a:t>The </a:t>
            </a:r>
            <a:r>
              <a:rPr lang="es-ES" dirty="0"/>
              <a:t>DAO</a:t>
            </a:r>
          </a:p>
          <a:p>
            <a:r>
              <a:rPr lang="es-ES" dirty="0" err="1"/>
              <a:t>Plantoid </a:t>
            </a:r>
            <a:r>
              <a:rPr lang="es-ES" dirty="0"/>
              <a:t>( </a:t>
            </a:r>
            <a:r>
              <a:rPr lang="es-ES" dirty="0">
                <a:hlinkClick r:id="rId2"/>
              </a:rPr>
              <a:t>http://www.plantoidproject.eu/ </a:t>
            </a:r>
            <a:r>
              <a:rPr lang="es-ES" dirty="0"/>
              <a:t>)</a:t>
            </a:r>
          </a:p>
          <a:p>
            <a:r>
              <a:rPr lang="es-ES" dirty="0" err="1"/>
              <a:t>Cryptokitties </a:t>
            </a:r>
            <a:r>
              <a:rPr lang="es-ES" dirty="0"/>
              <a:t>( </a:t>
            </a:r>
            <a:r>
              <a:rPr lang="es-ES" dirty="0">
                <a:hlinkClick r:id="rId3"/>
              </a:rPr>
              <a:t>https://cryptokytties.co/ </a:t>
            </a:r>
            <a:r>
              <a:rPr lang="es-ES" dirty="0"/>
              <a:t>)</a:t>
            </a:r>
          </a:p>
          <a:p>
            <a:r>
              <a:rPr lang="es-ES" dirty="0" err="1"/>
              <a:t>steemit </a:t>
            </a:r>
            <a:r>
              <a:rPr lang="es-ES" dirty="0"/>
              <a:t>( </a:t>
            </a:r>
            <a:r>
              <a:rPr lang="es-ES" dirty="0">
                <a:hlinkClick r:id="rId4"/>
              </a:rPr>
              <a:t>https://steem.it/ </a:t>
            </a:r>
            <a:r>
              <a:rPr lang="es-ES" dirty="0"/>
              <a:t>)</a:t>
            </a:r>
          </a:p>
          <a:p>
            <a:r>
              <a:rPr lang="es-ES" dirty="0"/>
              <a:t>Autonomous taxis</a:t>
            </a:r>
          </a:p>
        </p:txBody>
      </p:sp>
    </p:spTree>
    <p:extLst>
      <p:ext uri="{BB962C8B-B14F-4D97-AF65-F5344CB8AC3E}">
        <p14:creationId xmlns:p14="http://schemas.microsoft.com/office/powerpoint/2010/main" val="4231955614"/>
      </p:ext>
    </p:extLst>
  </p:cSld>
  <p:clrMapOvr>
    <a:masterClrMapping/>
  </p:clrMapOvr>
</p:sld>
</file>

<file path=ppt/slides/slide1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9017D03-B961-4966-AEAD-C770D592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1A61587-0AD8-4147-A438-D0C1EC1E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Connection to the physical world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578A8B-BE70-4A85-A132-ABD9AE50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D193B0-C16A-4565-BA9C-B7C0FA6D2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DB137-5F92-4751-8B53-8B76E978DF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1275"/>
      </p:ext>
    </p:extLst>
  </p:cSld>
  <p:clrMapOvr>
    <a:masterClrMapping/>
  </p:clrMapOvr>
</p:sld>
</file>

<file path=ppt/slides/slide12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40390-4FB7-4A7B-8AF7-6699550E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Oracles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711483-4FAA-4D1F-9182-A7829B26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1F4C2C-E700-4FA1-AD7D-9B14ECF6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9C6DFC-8F32-4FD8-82C4-81822955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6CDD4F-1B6B-4083-9C1A-3A773D330C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Bridge between the real / physical / </a:t>
            </a:r>
            <a:r>
              <a:rPr lang="es-ES" dirty="0" err="1"/>
              <a:t>non-blockchain</a:t>
            </a:r>
            <a:r>
              <a:rPr lang="es-ES" dirty="0"/>
              <a:t> world </a:t>
            </a:r>
            <a:r>
              <a:rPr lang="es-ES" dirty="0"/>
              <a:t>and the </a:t>
            </a:r>
            <a:r>
              <a:rPr lang="es-ES" dirty="0" err="1"/>
              <a:t>blockchain </a:t>
            </a:r>
            <a:r>
              <a:rPr lang="es-ES" dirty="0"/>
              <a:t>system </a:t>
            </a:r>
            <a:r>
              <a:rPr lang="es-ES" dirty="0"/>
              <a:t>(usually smart contracts).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6E2E2E-E213-49E8-9A25-9B84CB80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70257"/>
            <a:ext cx="6249888" cy="30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88019"/>
      </p:ext>
    </p:extLst>
  </p:cSld>
  <p:clrMapOvr>
    <a:masterClrMapping/>
  </p:clrMapOvr>
</p:sld>
</file>

<file path=ppt/slides/slide13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40390-4FB7-4A7B-8AF7-6699550E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Oracles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711483-4FAA-4D1F-9182-A7829B26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1F4C2C-E700-4FA1-AD7D-9B14ECF6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9C6DFC-8F32-4FD8-82C4-81822955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6CDD4F-1B6B-4083-9C1A-3A773D330C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Software</a:t>
            </a:r>
          </a:p>
          <a:p>
            <a:pPr lvl="1"/>
            <a:r>
              <a:rPr lang="es-ES" dirty="0"/>
              <a:t>E.g. software that communicates who has won the election.</a:t>
            </a:r>
          </a:p>
          <a:p>
            <a:r>
              <a:rPr lang="it-IT" dirty="0"/>
              <a:t>Hardware</a:t>
            </a:r>
          </a:p>
          <a:p>
            <a:pPr lvl="1"/>
            <a:r>
              <a:rPr lang="it-IT" dirty="0"/>
              <a:t>E.g. IoT device that communicates the temperature </a:t>
            </a:r>
            <a:r>
              <a:rPr lang="es-ES" dirty="0"/>
              <a:t>that it is doing</a:t>
            </a:r>
          </a:p>
          <a:p>
            <a:pPr lvl="1"/>
            <a:endParaRPr lang="es-ES" dirty="0"/>
          </a:p>
          <a:p>
            <a:r>
              <a:rPr lang="es-ES" dirty="0"/>
              <a:t>How can we trust an uncontrolled third party?</a:t>
            </a:r>
          </a:p>
          <a:p>
            <a:pPr lvl="2"/>
            <a:r>
              <a:rPr lang="es-ES" dirty="0"/>
              <a:t>Oracle problem in the </a:t>
            </a:r>
            <a:r>
              <a:rPr lang="es-ES" dirty="0" err="1"/>
              <a:t>blockchain </a:t>
            </a:r>
            <a:r>
              <a:rPr lang="es-ES" dirty="0"/>
              <a:t/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753414"/>
      </p:ext>
    </p:extLst>
  </p:cSld>
  <p:clrMapOvr>
    <a:masterClrMapping/>
  </p:clrMapOvr>
</p:sld>
</file>

<file path=ppt/slides/slide13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D642A-C240-4BCA-A011-7BF09954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Smart contracts on Ethereum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ACB068-038F-4B97-8CDC-C74B1CEB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B476E8-208A-48E6-A3DB-3A5B8CB0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2CE7AD-C31B-467A-87F4-05010CAD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26E8ED-4448-41D4-9F96-025A62B025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5F09CE2-FC8A-46A4-A60F-69192C05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896" y="1907731"/>
            <a:ext cx="5287654" cy="129565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38DBF89-5E56-4E3D-8F27-FC77A944C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79173"/>
            <a:ext cx="9108504" cy="16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1834"/>
      </p:ext>
    </p:extLst>
  </p:cSld>
  <p:clrMapOvr>
    <a:masterClrMapping/>
  </p:clrMapOvr>
</p:sld>
</file>

<file path=ppt/slides/slide14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340390-4FB7-4A7B-8AF7-6699550E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Consensus protocols for oracles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711483-4FAA-4D1F-9182-A7829B26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1F4C2C-E700-4FA1-AD7D-9B14ECF6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9C6DFC-8F32-4FD8-82C4-81822955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6CDD4F-1B6B-4083-9C1A-3A773D330CB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Consensus-based oracles</a:t>
            </a:r>
          </a:p>
          <a:p>
            <a:pPr lvl="1"/>
            <a:r>
              <a:rPr lang="es-ES" dirty="0"/>
              <a:t>E.g. </a:t>
            </a:r>
            <a:r>
              <a:rPr lang="en-US" dirty="0"/>
              <a:t>Augur is a </a:t>
            </a:r>
            <a:r>
              <a:rPr lang="en-US" dirty="0" err="1"/>
              <a:t>decentralized </a:t>
            </a:r>
            <a:r>
              <a:rPr lang="en-US" dirty="0" err="1"/>
              <a:t>prediction </a:t>
            </a:r>
            <a:r>
              <a:rPr lang="en-US" dirty="0"/>
              <a:t>market </a:t>
            </a:r>
            <a:r>
              <a:rPr lang="en-US" dirty="0"/>
              <a:t>with </a:t>
            </a:r>
            <a:r>
              <a:rPr lang="en-US" dirty="0" err="1"/>
              <a:t>bets </a:t>
            </a:r>
            <a:r>
              <a:rPr lang="en-US" dirty="0" err="1"/>
              <a:t>on </a:t>
            </a:r>
            <a:r>
              <a:rPr lang="en-US" dirty="0" err="1"/>
              <a:t>future </a:t>
            </a:r>
            <a:r>
              <a:rPr lang="en-US" dirty="0" err="1"/>
              <a:t>events</a:t>
            </a:r>
            <a:r>
              <a:rPr lang="en-US" dirty="0"/>
              <a:t>.</a:t>
            </a:r>
          </a:p>
          <a:p>
            <a:pPr lvl="1"/>
            <a:endParaRPr lang="es-ES" dirty="0"/>
          </a:p>
          <a:p>
            <a:r>
              <a:rPr lang="es-ES" dirty="0"/>
              <a:t>They are already being worked on in several networks</a:t>
            </a:r>
          </a:p>
          <a:p>
            <a:pPr lvl="1"/>
            <a:r>
              <a:rPr lang="es-ES" dirty="0"/>
              <a:t>E.g. Delphi, </a:t>
            </a:r>
            <a:r>
              <a:rPr lang="es-ES" dirty="0" err="1"/>
              <a:t>Oraclize</a:t>
            </a:r>
            <a:r>
              <a:rPr lang="es-ES" dirty="0"/>
              <a:t>, </a:t>
            </a:r>
            <a:r>
              <a:rPr lang="es-ES" dirty="0" err="1"/>
              <a:t>Chainlink</a:t>
            </a:r>
            <a:r>
              <a:rPr lang="es-ES" dirty="0"/>
              <a:t>, Augur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3257999"/>
      </p:ext>
    </p:extLst>
  </p:cSld>
  <p:clrMapOvr>
    <a:masterClrMapping/>
  </p:clrMapOvr>
</p:sld>
</file>

<file path=ppt/slides/slide15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EFE1F-5A95-487B-BE0E-300888E8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Smart Property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E04C9-E1A9-4A8A-9C57-DC22A95F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911D7E-4521-4A20-89E4-1BB72C9B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D91B5A-43DB-4D55-9075-B29F4E08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731604-8557-4E06-A0E1-A1576E4A48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i="1" dirty="0"/>
              <a:t>Smart </a:t>
            </a:r>
            <a:r>
              <a:rPr lang="es-ES" dirty="0"/>
              <a:t>property</a:t>
            </a:r>
          </a:p>
          <a:p>
            <a:pPr lvl="1"/>
            <a:r>
              <a:rPr lang="es-ES" dirty="0"/>
              <a:t>Managed through smart contracts</a:t>
            </a:r>
          </a:p>
          <a:p>
            <a:pPr lvl="1"/>
            <a:r>
              <a:rPr lang="es-ES" dirty="0"/>
              <a:t>React/query the status of a </a:t>
            </a:r>
            <a:r>
              <a:rPr lang="es-ES" dirty="0" err="1"/>
              <a:t>Blockchain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E.g. car that works with cryptographic keys.</a:t>
            </a:r>
          </a:p>
          <a:p>
            <a:pPr lvl="1"/>
            <a:r>
              <a:rPr lang="es-ES" dirty="0"/>
              <a:t>E</a:t>
            </a:r>
            <a:r>
              <a:rPr lang="es-ES" dirty="0">
                <a:hlinkClick r:id="rId2"/>
              </a:rPr>
              <a:t>.</a:t>
            </a:r>
            <a:r>
              <a:rPr lang="es-ES" dirty="0"/>
              <a:t>g. http://kointoken.org/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1132989"/>
      </p:ext>
    </p:extLst>
  </p:cSld>
  <p:clrMapOvr>
    <a:masterClrMapping/>
  </p:clrMapOvr>
</p:sld>
</file>

<file path=ppt/slides/slide16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9017D03-B961-4966-AEAD-C770D592A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1A61587-0AD8-4147-A438-D0C1EC1E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Blockchain </a:t>
            </a:r>
            <a:r>
              <a:rPr lang="es-ES" dirty="0"/>
              <a:t>+ </a:t>
            </a:r>
            <a:r>
              <a:rPr lang="es-ES" dirty="0" err="1"/>
              <a:t>IoT </a:t>
            </a:r>
            <a:r>
              <a:rPr lang="es-ES" dirty="0" err="1"/>
              <a:t/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578A8B-BE70-4A85-A132-ABD9AE50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D193B0-C16A-4565-BA9C-B7C0FA6D2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DB137-5F92-4751-8B53-8B76E978DF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33853"/>
      </p:ext>
    </p:extLst>
  </p:cSld>
  <p:clrMapOvr>
    <a:masterClrMapping/>
  </p:clrMapOvr>
</p:sld>
</file>

<file path=ppt/slides/slide17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EFE1F-5A95-487B-BE0E-300888E8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Advantages and opportunities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E04C9-E1A9-4A8A-9C57-DC22A95F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911D7E-4521-4A20-89E4-1BB72C9B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D91B5A-43DB-4D55-9075-B29F4E08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731604-8557-4E06-A0E1-A1576E4A48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Interoperability</a:t>
            </a:r>
          </a:p>
          <a:p>
            <a:pPr lvl="1"/>
            <a:r>
              <a:rPr lang="es-ES" dirty="0"/>
              <a:t>Communication between </a:t>
            </a:r>
            <a:r>
              <a:rPr lang="es-ES" dirty="0" err="1"/>
              <a:t>IoT </a:t>
            </a:r>
            <a:r>
              <a:rPr lang="es-ES" dirty="0"/>
              <a:t>devices </a:t>
            </a:r>
            <a:r>
              <a:rPr lang="es-ES" dirty="0"/>
              <a:t>in </a:t>
            </a:r>
            <a:r>
              <a:rPr lang="es-ES" b="1" dirty="0"/>
              <a:t>open ecosystem</a:t>
            </a:r>
          </a:p>
          <a:p>
            <a:r>
              <a:rPr lang="es-ES" dirty="0"/>
              <a:t>Security</a:t>
            </a:r>
          </a:p>
          <a:p>
            <a:pPr lvl="1"/>
            <a:r>
              <a:rPr lang="es-ES" dirty="0"/>
              <a:t>No reliance on third parties (distributed)</a:t>
            </a:r>
          </a:p>
          <a:p>
            <a:r>
              <a:rPr lang="es-ES" dirty="0"/>
              <a:t>Identity</a:t>
            </a:r>
          </a:p>
          <a:p>
            <a:pPr lvl="1"/>
            <a:r>
              <a:rPr lang="es-ES" dirty="0"/>
              <a:t>Asymmetric Key Infrastructure</a:t>
            </a:r>
          </a:p>
          <a:p>
            <a:r>
              <a:rPr lang="es-ES" dirty="0"/>
              <a:t>Immutable record</a:t>
            </a:r>
          </a:p>
          <a:p>
            <a:pPr lvl="1"/>
            <a:r>
              <a:rPr lang="es-ES" dirty="0"/>
              <a:t>Transactions and traceability</a:t>
            </a:r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55415830"/>
      </p:ext>
    </p:extLst>
  </p:cSld>
  <p:clrMapOvr>
    <a:masterClrMapping/>
  </p:clrMapOvr>
</p:sld>
</file>

<file path=ppt/slides/slide18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EFE1F-5A95-487B-BE0E-300888E8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Challenges and drawbacks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E04C9-E1A9-4A8A-9C57-DC22A95F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911D7E-4521-4A20-89E4-1BB72C9B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D91B5A-43DB-4D55-9075-B29F4E08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5731604-8557-4E06-A0E1-A1576E4A48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Costs</a:t>
            </a:r>
          </a:p>
          <a:p>
            <a:pPr lvl="1"/>
            <a:r>
              <a:rPr lang="es-ES" dirty="0"/>
              <a:t>Transaction, execution, storage)</a:t>
            </a:r>
          </a:p>
          <a:p>
            <a:r>
              <a:rPr lang="es-ES" dirty="0"/>
              <a:t>Privacy</a:t>
            </a:r>
          </a:p>
          <a:p>
            <a:pPr lvl="1"/>
            <a:r>
              <a:rPr lang="es-ES" dirty="0"/>
              <a:t>Full transparency of transaction history</a:t>
            </a:r>
          </a:p>
          <a:p>
            <a:r>
              <a:rPr lang="es-ES" dirty="0"/>
              <a:t>Scale</a:t>
            </a:r>
          </a:p>
          <a:p>
            <a:pPr lvl="1"/>
            <a:r>
              <a:rPr lang="es-ES" dirty="0"/>
              <a:t>Limited transactions per second</a:t>
            </a:r>
          </a:p>
          <a:p>
            <a:pPr lvl="1"/>
            <a:r>
              <a:rPr lang="es-ES" dirty="0"/>
              <a:t>Storage Size</a:t>
            </a:r>
          </a:p>
          <a:p>
            <a:r>
              <a:rPr lang="es-ES" dirty="0"/>
              <a:t>Security</a:t>
            </a:r>
          </a:p>
          <a:p>
            <a:pPr lvl="1"/>
            <a:r>
              <a:rPr lang="es-ES" dirty="0"/>
              <a:t>Unstoppable software (bugs, undesirable features...)</a:t>
            </a:r>
          </a:p>
          <a:p>
            <a:pPr lvl="1"/>
            <a:r>
              <a:rPr lang="es-ES" dirty="0"/>
              <a:t>e.g. </a:t>
            </a:r>
            <a:r>
              <a:rPr lang="es-ES" dirty="0" err="1"/>
              <a:t>The </a:t>
            </a:r>
            <a:r>
              <a:rPr lang="es-ES" dirty="0"/>
              <a:t>DAO: </a:t>
            </a:r>
            <a:r>
              <a:rPr lang="es-ES" dirty="0"/>
              <a:t>$50M </a:t>
            </a:r>
            <a:r>
              <a:rPr lang="es-ES" dirty="0" err="1"/>
              <a:t>hack</a:t>
            </a:r>
          </a:p>
          <a:p>
            <a:pPr lvl="2"/>
            <a:endParaRPr lang="es-ES" dirty="0"/>
          </a:p>
          <a:p>
            <a:pPr lvl="1"/>
            <a:r>
              <a:rPr lang="es-ES" dirty="0"/>
              <a:t>Ex. </a:t>
            </a:r>
            <a:r>
              <a:rPr lang="es-ES" dirty="0" err="1"/>
              <a:t>Parity </a:t>
            </a:r>
            <a:r>
              <a:rPr lang="es-ES" dirty="0"/>
              <a:t>(</a:t>
            </a:r>
            <a:r>
              <a:rPr lang="es-ES" dirty="0" err="1"/>
              <a:t>multi-signature </a:t>
            </a:r>
            <a:r>
              <a:rPr lang="es-ES" dirty="0"/>
              <a:t>wallets</a:t>
            </a:r>
            <a:r>
              <a:rPr lang="es-ES" dirty="0"/>
              <a:t>): </a:t>
            </a:r>
            <a:r>
              <a:rPr lang="es-ES" dirty="0"/>
              <a:t>$32M </a:t>
            </a:r>
            <a:r>
              <a:rPr lang="es-ES" dirty="0" err="1"/>
              <a:t>hack</a:t>
            </a:r>
            <a:r>
              <a:rPr lang="es-ES" dirty="0"/>
              <a:t>, 8x more money saved by white hat hackers</a:t>
            </a:r>
          </a:p>
          <a:p>
            <a:pPr lvl="2"/>
          </a:p>
          <a:p>
            <a:r>
              <a:rPr lang="es-ES" dirty="0"/>
              <a:t>Legality</a:t>
            </a:r>
          </a:p>
          <a:p>
            <a:r>
              <a:rPr lang="es-ES" dirty="0"/>
              <a:t>Ethics</a:t>
            </a:r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49181607"/>
      </p:ext>
    </p:extLst>
  </p:cSld>
  <p:clrMapOvr>
    <a:masterClrMapping/>
  </p:clrMapOvr>
</p:sld>
</file>

<file path=ppt/slides/slide19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9921D-4293-4B5B-B408-53791ED8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Standardization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885D54-7CEE-49C8-BAD5-3571ACBA9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B7459C-80A2-4F4E-B415-53D1EADE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6EE387-2574-4097-BC95-544819E9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075000-CD9B-4E18-8E8C-C123CE576D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i="1" dirty="0" err="1"/>
              <a:t>Trusted </a:t>
            </a:r>
            <a:r>
              <a:rPr lang="es-ES" i="1" dirty="0" err="1"/>
              <a:t>IoT </a:t>
            </a:r>
            <a:r>
              <a:rPr lang="es-ES" i="1" dirty="0"/>
              <a:t>Alliance</a:t>
            </a:r>
          </a:p>
          <a:p>
            <a:pPr lvl="1"/>
            <a:r>
              <a:rPr lang="es-ES" dirty="0"/>
              <a:t>Partnership for the development of secure </a:t>
            </a:r>
            <a:r>
              <a:rPr lang="es-ES" dirty="0" err="1"/>
              <a:t>IoT </a:t>
            </a:r>
            <a:r>
              <a:rPr lang="es-ES" dirty="0"/>
              <a:t>ecosystem </a:t>
            </a:r>
            <a:r>
              <a:rPr lang="es-ES" dirty="0"/>
              <a:t>on </a:t>
            </a:r>
            <a:r>
              <a:rPr lang="es-ES" dirty="0" err="1"/>
              <a:t>blockchain </a:t>
            </a:r>
            <a:r>
              <a:rPr lang="es-ES" dirty="0"/>
              <a:t/>
            </a:r>
            <a:endParaRPr lang="es-ES" dirty="0"/>
          </a:p>
          <a:p>
            <a:pPr lvl="1"/>
            <a:endParaRPr lang="es-ES" dirty="0"/>
          </a:p>
          <a:p>
            <a:r>
              <a:rPr lang="es-ES" dirty="0" err="1"/>
              <a:t>Hyperledger </a:t>
            </a:r>
            <a:r>
              <a:rPr lang="es-ES" dirty="0"/>
              <a:t>Project</a:t>
            </a:r>
          </a:p>
          <a:p>
            <a:pPr lvl="1"/>
            <a:r>
              <a:rPr lang="es-ES" sz="2500" dirty="0"/>
              <a:t>Open Source </a:t>
            </a:r>
            <a:r>
              <a:rPr lang="es-ES" sz="2500" dirty="0" err="1"/>
              <a:t>Standard </a:t>
            </a:r>
            <a:r>
              <a:rPr lang="es-ES" sz="2500" dirty="0"/>
              <a:t>for </a:t>
            </a:r>
            <a:r>
              <a:rPr lang="es-ES" sz="2500" dirty="0"/>
              <a:t>Private </a:t>
            </a:r>
            <a:r>
              <a:rPr lang="es-ES" sz="2500" dirty="0" err="1"/>
              <a:t>Blockchains </a:t>
            </a:r>
            <a:r>
              <a:rPr lang="es-ES" sz="2500" dirty="0"/>
              <a:t/>
            </a:r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077287"/>
      </p:ext>
    </p:extLst>
  </p:cSld>
  <p:clrMapOvr>
    <a:masterClrMapping/>
  </p:clrMapOvr>
</p:sld>
</file>

<file path=ppt/slides/slide20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20901-33C8-4D15-8F09-24BEDD258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IoT </a:t>
            </a:r>
            <a:r>
              <a:rPr lang="es-ES" dirty="0"/>
              <a:t>Applications 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CE51C4-8CEB-448B-9E97-8297BF7A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9C982D-9B75-4FDC-80B0-52FCF4C6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0B325D-6697-4416-B21D-602E6C40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4471EA-83E7-477E-9D3D-D031E64E197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/>
              <a:t>Supply </a:t>
            </a:r>
            <a:r>
              <a:rPr lang="es-ES" dirty="0" err="1"/>
              <a:t>chain </a:t>
            </a:r>
            <a:r>
              <a:rPr lang="es-ES" dirty="0"/>
              <a:t>tracking</a:t>
            </a:r>
          </a:p>
          <a:p>
            <a:pPr lvl="1"/>
            <a:r>
              <a:rPr lang="es-ES" dirty="0"/>
              <a:t>E.g. </a:t>
            </a:r>
            <a:r>
              <a:rPr lang="es-ES" dirty="0" err="1"/>
              <a:t>Chronicled </a:t>
            </a:r>
            <a:r>
              <a:rPr lang="es-ES" dirty="0"/>
              <a:t>( </a:t>
            </a:r>
            <a:r>
              <a:rPr lang="es-ES" dirty="0">
                <a:hlinkClick r:id="rId2"/>
              </a:rPr>
              <a:t>https://www.chronicled.org/ </a:t>
            </a:r>
            <a:r>
              <a:rPr lang="es-ES" dirty="0"/>
              <a:t>) , </a:t>
            </a:r>
            <a:r>
              <a:rPr lang="es-ES" dirty="0" err="1"/>
              <a:t>OriginTrail </a:t>
            </a:r>
            <a:r>
              <a:rPr lang="es-ES" dirty="0"/>
              <a:t>( </a:t>
            </a:r>
            <a:r>
              <a:rPr lang="es-ES" dirty="0">
                <a:hlinkClick r:id="rId3"/>
              </a:rPr>
              <a:t>https://origintrail.io/ </a:t>
            </a:r>
            <a:r>
              <a:rPr lang="es-ES" dirty="0"/>
              <a:t>) </a:t>
            </a:r>
          </a:p>
          <a:p>
            <a:r>
              <a:rPr lang="es-ES" dirty="0" err="1"/>
              <a:t>Identity </a:t>
            </a:r>
            <a:r>
              <a:rPr lang="es-ES" dirty="0"/>
              <a:t>and </a:t>
            </a:r>
            <a:r>
              <a:rPr lang="es-ES" dirty="0" err="1"/>
              <a:t>authorization </a:t>
            </a:r>
            <a:endParaRPr lang="es-ES" dirty="0"/>
          </a:p>
          <a:p>
            <a:pPr lvl="1"/>
            <a:r>
              <a:rPr lang="es-ES" dirty="0"/>
              <a:t>E.g. </a:t>
            </a:r>
            <a:r>
              <a:rPr lang="es-ES" dirty="0" err="1"/>
              <a:t>Uport </a:t>
            </a:r>
            <a:r>
              <a:rPr lang="es-ES" dirty="0"/>
              <a:t>( </a:t>
            </a:r>
            <a:r>
              <a:rPr lang="es-ES" dirty="0">
                <a:hlinkClick r:id="rId4"/>
              </a:rPr>
              <a:t>https://www.uport.me/ </a:t>
            </a:r>
            <a:r>
              <a:rPr lang="es-ES" dirty="0"/>
              <a:t>)</a:t>
            </a:r>
          </a:p>
          <a:p>
            <a:r>
              <a:rPr lang="en-US" dirty="0"/>
              <a:t>Secure Device to Blockchain connectivity</a:t>
            </a:r>
          </a:p>
          <a:p>
            <a:pPr lvl="1"/>
            <a:r>
              <a:rPr lang="en-US" dirty="0" err="1"/>
              <a:t>E.g. </a:t>
            </a:r>
            <a:r>
              <a:rPr lang="en-US" dirty="0"/>
              <a:t>Filament ( </a:t>
            </a:r>
            <a:r>
              <a:rPr lang="en-US" dirty="0">
                <a:hlinkClick r:id="rId5"/>
              </a:rPr>
              <a:t>https://filament.com/technology/ </a:t>
            </a:r>
            <a:r>
              <a:rPr lang="en-US" dirty="0"/>
              <a:t>)</a:t>
            </a:r>
          </a:p>
          <a:p>
            <a:r>
              <a:rPr lang="es-ES" dirty="0"/>
              <a:t>Smart </a:t>
            </a:r>
            <a:r>
              <a:rPr lang="es-ES" dirty="0" err="1"/>
              <a:t>Property </a:t>
            </a:r>
            <a:endParaRPr lang="es-ES" dirty="0"/>
          </a:p>
          <a:p>
            <a:pPr lvl="1"/>
            <a:r>
              <a:rPr lang="es-ES" dirty="0"/>
              <a:t>Ex. Slock.it ( </a:t>
            </a:r>
            <a:r>
              <a:rPr lang="es-ES" dirty="0">
                <a:hlinkClick r:id="rId6"/>
              </a:rPr>
              <a:t>https://slock.it/ </a:t>
            </a:r>
            <a:r>
              <a:rPr lang="es-ES" dirty="0"/>
              <a:t>)</a:t>
            </a:r>
          </a:p>
          <a:p>
            <a:r>
              <a:rPr lang="es-ES" dirty="0" err="1"/>
              <a:t>Blockchain </a:t>
            </a:r>
            <a:r>
              <a:rPr lang="es-ES" dirty="0" err="1"/>
              <a:t>Infrastructure </a:t>
            </a:r>
            <a:r>
              <a:rPr lang="es-ES" dirty="0" err="1"/>
              <a:t>for </a:t>
            </a:r>
            <a:r>
              <a:rPr lang="es-ES" dirty="0" err="1"/>
              <a:t>IoT </a:t>
            </a:r>
            <a:r>
              <a:rPr lang="es-ES" dirty="0" err="1"/>
              <a:t/>
            </a:r>
            <a:endParaRPr lang="es-ES" dirty="0"/>
          </a:p>
          <a:p>
            <a:pPr lvl="1"/>
            <a:r>
              <a:rPr lang="es-ES" dirty="0"/>
              <a:t>E.g. </a:t>
            </a:r>
            <a:r>
              <a:rPr lang="es-ES" dirty="0" err="1"/>
              <a:t>IoTeX </a:t>
            </a:r>
            <a:r>
              <a:rPr lang="es-ES" dirty="0"/>
              <a:t>( </a:t>
            </a:r>
            <a:r>
              <a:rPr lang="es-ES" dirty="0">
                <a:hlinkClick r:id="rId7"/>
              </a:rPr>
              <a:t>https://iotex.io/ </a:t>
            </a:r>
            <a:r>
              <a:rPr lang="es-ES" dirty="0"/>
              <a:t>), IOTA ( </a:t>
            </a:r>
            <a:r>
              <a:rPr lang="es-ES" dirty="0">
                <a:hlinkClick r:id="rId8"/>
              </a:rPr>
              <a:t>https://iota.org/ </a:t>
            </a:r>
            <a:r>
              <a:rPr lang="es-ES" dirty="0"/>
              <a:t>)</a:t>
            </a:r>
          </a:p>
          <a:p>
            <a:r>
              <a:rPr lang="es-ES" dirty="0"/>
              <a:t>Connection with sensors</a:t>
            </a:r>
          </a:p>
          <a:p>
            <a:pPr lvl="1"/>
            <a:r>
              <a:rPr lang="es-ES" dirty="0"/>
              <a:t>e.g. Pylon ( </a:t>
            </a:r>
            <a:r>
              <a:rPr lang="es-ES" dirty="0">
                <a:hlinkClick r:id="rId9"/>
              </a:rPr>
              <a:t>https://pylon-network.org/ </a:t>
            </a:r>
            <a:r>
              <a:rPr lang="es-ES" dirty="0"/>
              <a:t>) decentralized ecological energy exchange</a:t>
            </a:r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68395356"/>
      </p:ext>
    </p:extLst>
  </p:cSld>
  <p:clrMapOvr>
    <a:masterClrMapping/>
  </p:clrMapOvr>
</p:sld>
</file>

<file path=ppt/slides/slide21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1839"/>
      </p:ext>
    </p:extLst>
  </p:cSld>
  <p:clrMapOvr>
    <a:masterClrMapping/>
  </p:clrMapOvr>
</p:sld>
</file>

<file path=ppt/slides/slide22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FD0C9-B29A-4CE6-A905-E7A198A1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C743C8-A5B9-4E22-BB85-797493EC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63E2D3-36DD-4231-9970-95F767AA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8B9045-EF72-49D1-9681-A25909F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89E782-FB18-4524-BFCB-D149252692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CB8B24-276B-4529-B084-24E18725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50" y="1582860"/>
            <a:ext cx="8316830" cy="46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73293"/>
      </p:ext>
    </p:extLst>
  </p:cSld>
  <p:clrMapOvr>
    <a:masterClrMapping/>
  </p:clrMapOvr>
</p:sld>
</file>

<file path=ppt/slides/slide2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1245-97C4-4FF2-A1F3-47D9E4E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Ethereum Benefits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BF054A-292D-4BE3-BF80-168DA119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32FE74-030A-4714-B96A-25D9C513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37D117-3E2D-4DCC-8A41-EC09C43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F5173E-506A-4CE8-97C0-41C05A2DAB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A33250C-73B8-40D3-AD59-43011F9ED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553"/>
            <a:ext cx="9144000" cy="390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93980"/>
      </p:ext>
    </p:extLst>
  </p:cSld>
  <p:clrMapOvr>
    <a:masterClrMapping/>
  </p:clrMapOvr>
</p:sld>
</file>

<file path=ppt/slides/slide23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BF5AB-B945-40ED-9373-18C81CA7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D3224C-1259-48BE-B1C1-73900050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D03C8E-18A9-4180-9D2D-AC59FC18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1DFEED-7451-4ED1-AEB0-9AEAB9AC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141E47-A17C-4909-BF41-A3264E4B92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AEA125-344D-4266-911A-78EFEFC7C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16" y="1579904"/>
            <a:ext cx="635168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4055"/>
      </p:ext>
    </p:extLst>
  </p:cSld>
  <p:clrMapOvr>
    <a:masterClrMapping/>
  </p:clrMapOvr>
</p:sld>
</file>

<file path=ppt/slides/slide2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FD0C9-B29A-4CE6-A905-E7A198A11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C743C8-A5B9-4E22-BB85-797493EC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63E2D3-36DD-4231-9970-95F767AA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8B9045-EF72-49D1-9681-A25909F4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89E782-FB18-4524-BFCB-D149252692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D4442C-32D7-4158-B68C-561D12F7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" y="3613092"/>
            <a:ext cx="8591550" cy="25812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26AF64C-C31B-44A3-AC34-60E15854F19A}"/>
              </a:ext>
            </a:extLst>
          </p:cNvPr>
          <p:cNvSpPr txBox="1"/>
          <p:nvPr/>
        </p:nvSpPr>
        <p:spPr>
          <a:xfrm>
            <a:off x="1403648" y="1698567"/>
            <a:ext cx="307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Google </a:t>
            </a:r>
            <a:r>
              <a:rPr lang="es-ES" dirty="0" err="1"/>
              <a:t>Trends </a:t>
            </a:r>
            <a:r>
              <a:rPr lang="es-ES" dirty="0"/>
              <a:t>for </a:t>
            </a:r>
            <a:r>
              <a:rPr lang="es-ES" dirty="0" err="1"/>
              <a:t>Blockchain 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0EAADA-5A49-4B44-9CA6-0DF12FA9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1600200"/>
            <a:ext cx="2952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3352"/>
      </p:ext>
    </p:extLst>
  </p:cSld>
  <p:clrMapOvr>
    <a:masterClrMapping/>
  </p:clrMapOvr>
</p:sld>
</file>

<file path=ppt/slides/slide25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CE726-9750-4D8C-AB41-F6BC1958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742C6B-C5D1-4C79-A470-669EE623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37A3BE-F982-4FF3-A411-87D96AB0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309590-2D99-4C05-B236-77442E23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0F191A-A3DA-4D6F-A700-E12BE510F94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698B8A4-4A69-414B-8278-F676461C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00683"/>
            <a:ext cx="6264052" cy="464752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E0D0ED-0272-4899-88AB-1E37BE80583A}"/>
              </a:ext>
            </a:extLst>
          </p:cNvPr>
          <p:cNvSpPr txBox="1"/>
          <p:nvPr/>
        </p:nvSpPr>
        <p:spPr>
          <a:xfrm>
            <a:off x="6789712" y="4892967"/>
            <a:ext cx="203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6690030"/>
      </p:ext>
    </p:extLst>
  </p:cSld>
  <p:clrMapOvr>
    <a:masterClrMapping/>
  </p:clrMapOvr>
</p:sld>
</file>

<file path=ppt/slides/slide26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C0DDBE76-9DE3-4772-A0D7-0C1A26A86D1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6698"/>
            <a:ext cx="3746376" cy="484825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66E5F3-D24D-4F06-AA19-7D468C7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9AC0A-0A46-4143-A516-6194954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2ABDC-04FB-4259-959B-E2AF7E4F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47715-F165-4A6F-AF1B-50DBDC4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2FE5BE-4F5D-4C22-9B7F-F5899E9EAD0B}"/>
              </a:ext>
            </a:extLst>
          </p:cNvPr>
          <p:cNvSpPr txBox="1"/>
          <p:nvPr/>
        </p:nvSpPr>
        <p:spPr>
          <a:xfrm>
            <a:off x="3319777" y="5373216"/>
            <a:ext cx="5824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92900"/>
      </p:ext>
    </p:extLst>
  </p:cSld>
  <p:clrMapOvr>
    <a:masterClrMapping/>
  </p:clrMapOvr>
</p:sld>
</file>

<file path=ppt/slides/slide27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E5F3-D24D-4F06-AA19-7D468C7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9AC0A-0A46-4143-A516-6194954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2ABDC-04FB-4259-959B-E2AF7E4F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47715-F165-4A6F-AF1B-50DBDC4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AD0F44-87E3-4810-9C90-7804C54827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When </a:t>
            </a:r>
            <a:r>
              <a:rPr lang="es-ES" b="1" dirty="0"/>
              <a:t>YES</a:t>
            </a:r>
          </a:p>
          <a:p>
            <a:pPr lvl="1"/>
            <a:r>
              <a:rPr lang="es-ES" dirty="0"/>
              <a:t>Digital relationship management and assurance</a:t>
            </a:r>
          </a:p>
          <a:p>
            <a:pPr lvl="1"/>
            <a:r>
              <a:rPr lang="es-ES" dirty="0"/>
              <a:t>Maintenance of a shared and decentralized record-keeping system</a:t>
            </a:r>
          </a:p>
          <a:p>
            <a:pPr lvl="1"/>
            <a:r>
              <a:rPr lang="es-ES" dirty="0"/>
              <a:t>Any place where an intermediary or </a:t>
            </a:r>
            <a:r>
              <a:rPr lang="es-ES" i="1" dirty="0"/>
              <a:t>gatekeeper </a:t>
            </a:r>
            <a:r>
              <a:rPr lang="es-ES" dirty="0"/>
              <a:t>is expensive in time or resources</a:t>
            </a:r>
          </a:p>
          <a:p>
            <a:pPr lvl="1"/>
            <a:r>
              <a:rPr lang="es-ES" dirty="0"/>
              <a:t>When you need to securely store complex transactions between multiple parties</a:t>
            </a:r>
          </a:p>
          <a:p>
            <a:pPr lvl="1"/>
            <a:r>
              <a:rPr lang="es-ES" dirty="0"/>
              <a:t>When there is data in constant flow but you want to keep a history of actions</a:t>
            </a:r>
          </a:p>
        </p:txBody>
      </p:sp>
    </p:spTree>
    <p:extLst>
      <p:ext uri="{BB962C8B-B14F-4D97-AF65-F5344CB8AC3E}">
        <p14:creationId xmlns:p14="http://schemas.microsoft.com/office/powerpoint/2010/main" val="487924794"/>
      </p:ext>
    </p:extLst>
  </p:cSld>
  <p:clrMapOvr>
    <a:masterClrMapping/>
  </p:clrMapOvr>
</p:sld>
</file>

<file path=ppt/slides/slide28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E5F3-D24D-4F06-AA19-7D468C7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9AC0A-0A46-4143-A516-6194954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2ABDC-04FB-4259-959B-E2AF7E4F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47715-F165-4A6F-AF1B-50DBDC4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AD0F44-87E3-4810-9C90-7804C54827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When </a:t>
            </a:r>
            <a:r>
              <a:rPr lang="es-ES" b="1" dirty="0"/>
              <a:t>NOT</a:t>
            </a:r>
          </a:p>
          <a:p>
            <a:pPr lvl="1"/>
            <a:r>
              <a:rPr lang="es-ES" dirty="0"/>
              <a:t>High throughput in number of transactions per second required</a:t>
            </a:r>
          </a:p>
          <a:p>
            <a:pPr lvl="1"/>
            <a:r>
              <a:rPr lang="es-ES" dirty="0"/>
              <a:t>Small organizations</a:t>
            </a:r>
          </a:p>
          <a:p>
            <a:pPr lvl="2"/>
            <a:r>
              <a:rPr lang="es-ES" dirty="0"/>
              <a:t>No business networks</a:t>
            </a:r>
          </a:p>
          <a:p>
            <a:pPr lvl="1"/>
            <a:r>
              <a:rPr lang="es-ES" dirty="0"/>
              <a:t>BD Substitute</a:t>
            </a:r>
          </a:p>
          <a:p>
            <a:pPr lvl="1"/>
            <a:r>
              <a:rPr lang="es-ES" dirty="0"/>
              <a:t>Messaging Solution Substitute</a:t>
            </a:r>
          </a:p>
          <a:p>
            <a:pPr lvl="1"/>
            <a:r>
              <a:rPr lang="es-ES" dirty="0"/>
              <a:t>Transaction Processing System Substitute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81E797-4AC3-4218-994A-BFE5F7807BCE}"/>
              </a:ext>
            </a:extLst>
          </p:cNvPr>
          <p:cNvSpPr txBox="1"/>
          <p:nvPr/>
        </p:nvSpPr>
        <p:spPr>
          <a:xfrm>
            <a:off x="35496" y="5517232"/>
            <a:ext cx="1145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Some discussion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2183430"/>
      </p:ext>
    </p:extLst>
  </p:cSld>
  <p:clrMapOvr>
    <a:masterClrMapping/>
  </p:clrMapOvr>
</p:sld>
</file>

<file path=ppt/slides/slide29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6E5F3-D24D-4F06-AA19-7D468C7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When to use </a:t>
            </a:r>
            <a:r>
              <a:rPr lang="es-ES" dirty="0" err="1"/>
              <a:t>Blockchain</a:t>
            </a:r>
            <a:r>
              <a:rPr lang="es-ES" dirty="0"/>
              <a:t>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C9AC0A-0A46-4143-A516-61949548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92ABDC-04FB-4259-959B-E2AF7E4F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447715-F165-4A6F-AF1B-50DBDC4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AD0F44-87E3-4810-9C90-7804C54827D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Easy, isn't it?</a:t>
            </a:r>
          </a:p>
          <a:p>
            <a:pPr lvl="1"/>
            <a:r>
              <a:rPr lang="es-ES" dirty="0"/>
              <a:t>So, when?</a:t>
            </a:r>
          </a:p>
          <a:p>
            <a:pPr lvl="1"/>
            <a:endParaRPr lang="es-ES" dirty="0"/>
          </a:p>
          <a:p>
            <a:pPr lvl="1"/>
            <a:r>
              <a:rPr lang="es-ES" dirty="0"/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008810552"/>
      </p:ext>
    </p:extLst>
  </p:cSld>
  <p:clrMapOvr>
    <a:masterClrMapping/>
  </p:clrMapOvr>
</p:sld>
</file>

<file path=ppt/slides/slide30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F530EE1-F5E4-4E78-B623-D47440521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A4E514B-D655-4108-824F-929FE961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Questions?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75970E-C786-4071-8B5E-794C6128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8EE6E2-22FA-43B9-9FF7-346F0E27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1724E9-D9E0-4209-AE6E-583F9B312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026833A8-7548-4657-B556-AE4F837E8A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" r="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0099184"/>
      </p:ext>
    </p:extLst>
  </p:cSld>
  <p:clrMapOvr>
    <a:masterClrMapping/>
  </p:clrMapOvr>
</p:sld>
</file>

<file path=ppt/slides/slide31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EE22640-A7BD-4AAA-B5A4-95CB2AC9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641CB6-B9C6-4C50-870F-43EA8B34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D30451-99CF-4F2D-8011-8428A985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3F2016-4E01-4A18-BAB1-35FFEE05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31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8FBC999B-570B-48A0-A40E-4745DCDAFB8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What have we learned?</a:t>
            </a:r>
          </a:p>
        </p:txBody>
      </p:sp>
    </p:spTree>
    <p:extLst>
      <p:ext uri="{BB962C8B-B14F-4D97-AF65-F5344CB8AC3E}">
        <p14:creationId xmlns:p14="http://schemas.microsoft.com/office/powerpoint/2010/main" val="3582930710"/>
      </p:ext>
    </p:extLst>
  </p:cSld>
  <p:clrMapOvr>
    <a:masterClrMapping/>
  </p:clrMapOvr>
</p:sld>
</file>

<file path=ppt/slides/slide3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44BBE-8CAA-40F2-949C-B209CDA4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Smart contracts on Ethereum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79F5DA-1EB4-447A-94CD-85B1450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867641-3275-439B-8AC8-28AD1EA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509AA-BFFA-4A65-B8FB-EA1CBC0E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BF494F-9530-40A3-9916-CE4BA7AB76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Ethereum provides </a:t>
            </a:r>
            <a:r>
              <a:rPr lang="es-ES" dirty="0" err="1"/>
              <a:t>Solidity </a:t>
            </a:r>
            <a:r>
              <a:rPr lang="es-ES" dirty="0"/>
              <a:t/>
            </a:r>
            <a:endParaRPr lang="es-ES" dirty="0"/>
          </a:p>
          <a:p>
            <a:pPr lvl="1"/>
            <a:r>
              <a:rPr lang="es-ES" dirty="0"/>
              <a:t>A programming language in which to write smart contracts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Transaction-triggered language</a:t>
            </a:r>
          </a:p>
          <a:p>
            <a:r>
              <a:rPr lang="es-ES" dirty="0"/>
              <a:t>Cryptographic identities</a:t>
            </a:r>
          </a:p>
          <a:p>
            <a:r>
              <a:rPr lang="es-ES" dirty="0"/>
              <a:t>Own cryptocurrency (</a:t>
            </a:r>
            <a:r>
              <a:rPr lang="es-ES" dirty="0" err="1"/>
              <a:t>Ether</a:t>
            </a:r>
            <a:r>
              <a:rPr lang="es-ES" dirty="0"/>
              <a:t>) and thousands of "tokens".</a:t>
            </a:r>
          </a:p>
          <a:p>
            <a:r>
              <a:rPr lang="es-ES" dirty="0"/>
              <a:t>The user pays the cost of execution on the network.</a:t>
            </a:r>
          </a:p>
        </p:txBody>
      </p:sp>
    </p:spTree>
    <p:extLst>
      <p:ext uri="{BB962C8B-B14F-4D97-AF65-F5344CB8AC3E}">
        <p14:creationId xmlns:p14="http://schemas.microsoft.com/office/powerpoint/2010/main" val="3590130857"/>
      </p:ext>
    </p:extLst>
  </p:cSld>
  <p:clrMapOvr>
    <a:masterClrMapping/>
  </p:clrMapOvr>
</p:sld>
</file>

<file path=ppt/slides/slide3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F530EE1-F5E4-4E78-B623-D47440521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A4E514B-D655-4108-824F-929FE961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Questions?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75970E-C786-4071-8B5E-794C6128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8EE6E2-22FA-43B9-9FF7-346F0E27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1724E9-D9E0-4209-AE6E-583F9B312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83FF3E2E-C151-4242-A55E-FB6330FABF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b="18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8147086"/>
      </p:ext>
    </p:extLst>
  </p:cSld>
  <p:clrMapOvr>
    <a:masterClrMapping/>
  </p:clrMapOvr>
</p:sld>
</file>

<file path=ppt/slides/slide33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F530EE1-F5E4-4E78-B623-D47440521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A4E514B-D655-4108-824F-929FE961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Questions?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75970E-C786-4071-8B5E-794C6128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8EE6E2-22FA-43B9-9FF7-346F0E27D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1724E9-D9E0-4209-AE6E-583F9B312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3A7DA9E5-968C-4632-A0C6-6AD0C9CCD0B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BE5A8C-0BB6-4358-9FB2-E4B6AF00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27383"/>
            <a:ext cx="7530709" cy="62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44312"/>
      </p:ext>
    </p:extLst>
  </p:cSld>
  <p:clrMapOvr>
    <a:masterClrMapping/>
  </p:clrMapOvr>
</p:sld>
</file>

<file path=ppt/slides/slide34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References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44984"/>
      </p:ext>
    </p:extLst>
  </p:cSld>
  <p:clrMapOvr>
    <a:masterClrMapping/>
  </p:clrMapOvr>
</p:sld>
</file>

<file path=ppt/slides/slide35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References 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35</a:t>
            </a:fld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[EdX, 2019] EdX: Introduction to Hyperledger Blockchain Technologies. 2019. Available </a:t>
            </a:r>
            <a:r>
              <a:rPr lang="en-US" dirty="0" err="1"/>
              <a:t>at </a:t>
            </a:r>
            <a:r>
              <a:rPr lang="en-US" dirty="0">
                <a:hlinkClick r:id="rId2"/>
              </a:rPr>
              <a:t>https://www.edx.org/course/blockchain-for-business-an-introduction-to-hyperledger-technologies </a:t>
            </a:r>
            <a:r>
              <a:rPr lang="en-US" dirty="0"/>
              <a:t>on 1/10/2019</a:t>
            </a:r>
          </a:p>
          <a:p>
            <a:r>
              <a:rPr lang="en-US" dirty="0"/>
              <a:t>[Ethereum, 2019] Ethereum: Ethereum White Paper. 2019. Available </a:t>
            </a:r>
            <a:r>
              <a:rPr lang="en-US" dirty="0" err="1"/>
              <a:t>at </a:t>
            </a:r>
            <a:r>
              <a:rPr lang="en-US" dirty="0">
                <a:hlinkClick r:id="rId3"/>
              </a:rPr>
              <a:t>https://github.com/ethereum/wiki/wiki/White-Paper </a:t>
            </a:r>
            <a:r>
              <a:rPr lang="en-US" dirty="0"/>
              <a:t>on 1/10/2019.</a:t>
            </a:r>
          </a:p>
          <a:p>
            <a:r>
              <a:rPr lang="en-US" dirty="0"/>
              <a:t>[Linux Foundation, 2019] The Linux Foundation: Hyperledger. 2019 Available </a:t>
            </a:r>
            <a:r>
              <a:rPr lang="en-US" dirty="0" err="1"/>
              <a:t>from </a:t>
            </a:r>
            <a:r>
              <a:rPr lang="en-US">
                <a:hlinkClick r:id="rId4"/>
              </a:rPr>
              <a:t>https://www.hyperledger.org/ </a:t>
            </a:r>
            <a:r>
              <a:rPr lang="en-US"/>
              <a:t>on 1/10/2019.</a:t>
            </a:r>
          </a:p>
          <a:p>
            <a:r>
              <a:rPr lang="en-US" dirty="0"/>
              <a:t>[Nakamoto, 2008] Nakamoto, S.: Bitcoin - A peer-to-peer electronic cash system. 2008. Available </a:t>
            </a:r>
            <a:r>
              <a:rPr lang="en-US" dirty="0" err="1"/>
              <a:t>at </a:t>
            </a:r>
            <a:r>
              <a:rPr lang="en-US" dirty="0">
                <a:hlinkClick r:id="rId5"/>
              </a:rPr>
              <a:t>https://bitcoin.org/bitcoin.pdf </a:t>
            </a:r>
            <a:r>
              <a:rPr lang="en-US" dirty="0"/>
              <a:t>on 1/10/2019</a:t>
            </a:r>
          </a:p>
          <a:p>
            <a:r>
              <a:rPr lang="en-US" dirty="0"/>
              <a:t>[</a:t>
            </a:r>
            <a:r>
              <a:rPr lang="en-US" dirty="0"/>
              <a:t>Wood, 2014] Wood, G.: Ethereum - A secure </a:t>
            </a:r>
            <a:r>
              <a:rPr lang="en-US" dirty="0" err="1"/>
              <a:t>decentralised </a:t>
            </a:r>
            <a:r>
              <a:rPr lang="en-US" dirty="0" err="1"/>
              <a:t>generalised </a:t>
            </a:r>
            <a:r>
              <a:rPr lang="en-US" dirty="0"/>
              <a:t>transaction ledger. Ethereum Project Yellow Paper, 151. 2014. Available </a:t>
            </a:r>
            <a:r>
              <a:rPr lang="en-US" dirty="0" err="1"/>
              <a:t>at </a:t>
            </a:r>
            <a:r>
              <a:rPr lang="en-US" dirty="0">
                <a:hlinkClick r:id="rId6"/>
              </a:rPr>
              <a:t>https://ethereum.github.io/yellowpaper/paper.pdf </a:t>
            </a:r>
            <a:r>
              <a:rPr lang="en-US" dirty="0"/>
              <a:t>on 1/10/2018</a:t>
            </a:r>
          </a:p>
          <a:p>
            <a:r>
              <a:rPr lang="en-US" dirty="0"/>
              <a:t>[</a:t>
            </a:r>
            <a:r>
              <a:rPr lang="en-US" dirty="0" err="1"/>
              <a:t>Filippi </a:t>
            </a:r>
            <a:r>
              <a:rPr lang="en-US" dirty="0"/>
              <a:t>&amp; Hassan, 2016] </a:t>
            </a:r>
            <a:r>
              <a:rPr lang="en-US" dirty="0" err="1"/>
              <a:t>Filippi</a:t>
            </a:r>
            <a:r>
              <a:rPr lang="en-US" dirty="0"/>
              <a:t>, P., Hassan, S.: Blockchain technology as a regulatory technology - From code is law to law is code. First Monday, 21(12). Available </a:t>
            </a:r>
            <a:r>
              <a:rPr lang="en-US" dirty="0" err="1"/>
              <a:t>at </a:t>
            </a:r>
            <a:r>
              <a:rPr lang="en-US" dirty="0">
                <a:hlinkClick r:id="rId7"/>
              </a:rPr>
              <a:t>http://dx.doi.org/10.5210/fm.v21i12.7113 </a:t>
            </a:r>
            <a:r>
              <a:rPr lang="en-US" dirty="0"/>
              <a:t>on 1/10/2019 </a:t>
            </a:r>
            <a:r>
              <a:rPr lang="en-US" dirty="0"/>
              <a:t/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0683800"/>
      </p:ext>
    </p:extLst>
  </p:cSld>
  <p:clrMapOvr>
    <a:masterClrMapping/>
  </p:clrMapOvr>
</p:sld>
</file>

<file path=ppt/slides/slide363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Glossary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t>36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83724"/>
      </p:ext>
    </p:extLst>
  </p:cSld>
  <p:clrMapOvr>
    <a:masterClrMapping/>
  </p:clrMapOvr>
</p:sld>
</file>

<file path=ppt/slides/slide37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Glossary 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37</a:t>
            </a:fld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DB = Database</a:t>
            </a:r>
          </a:p>
          <a:p>
            <a:r>
              <a:rPr lang="es-ES" dirty="0"/>
              <a:t>BYOE = </a:t>
            </a:r>
            <a:r>
              <a:rPr lang="es-ES" i="1" dirty="0" err="1"/>
              <a:t>Bring </a:t>
            </a:r>
            <a:r>
              <a:rPr lang="es-ES" i="1" dirty="0" err="1"/>
              <a:t>Your </a:t>
            </a:r>
            <a:r>
              <a:rPr lang="es-ES" i="1" dirty="0" err="1"/>
              <a:t>Own </a:t>
            </a:r>
            <a:r>
              <a:rPr lang="es-ES" i="1" dirty="0" err="1"/>
              <a:t>Encryption </a:t>
            </a:r>
            <a:endParaRPr lang="es-ES" i="1" dirty="0"/>
          </a:p>
          <a:p>
            <a:r>
              <a:rPr lang="es-ES" dirty="0"/>
              <a:t>DAO = </a:t>
            </a:r>
            <a:r>
              <a:rPr lang="es-ES" i="1" dirty="0" err="1"/>
              <a:t>Distributed </a:t>
            </a:r>
            <a:r>
              <a:rPr lang="es-ES" i="1" dirty="0" err="1"/>
              <a:t>Autonomous </a:t>
            </a:r>
            <a:r>
              <a:rPr lang="es-ES" i="1" dirty="0" err="1"/>
              <a:t>Organization </a:t>
            </a:r>
            <a:endParaRPr lang="es-ES" dirty="0"/>
          </a:p>
          <a:p>
            <a:r>
              <a:rPr lang="es-ES" dirty="0"/>
              <a:t>P2P = </a:t>
            </a:r>
            <a:r>
              <a:rPr lang="es-ES" i="1" dirty="0"/>
              <a:t>Peer </a:t>
            </a:r>
            <a:r>
              <a:rPr lang="es-ES" i="1" dirty="0" err="1"/>
              <a:t>to </a:t>
            </a:r>
            <a:r>
              <a:rPr lang="es-ES" i="1" dirty="0"/>
              <a:t>Peer </a:t>
            </a:r>
            <a:r>
              <a:rPr lang="es-ES" dirty="0"/>
              <a:t/>
            </a:r>
            <a:endParaRPr lang="es-ES" dirty="0"/>
          </a:p>
          <a:p>
            <a:r>
              <a:rPr lang="es-ES" dirty="0" err="1"/>
              <a:t>PoS </a:t>
            </a:r>
            <a:r>
              <a:rPr lang="es-ES" dirty="0"/>
              <a:t>= </a:t>
            </a:r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Stake </a:t>
            </a:r>
            <a:r>
              <a:rPr lang="es-ES" i="1" dirty="0" err="1"/>
              <a:t/>
            </a:r>
            <a:endParaRPr lang="es-ES" dirty="0"/>
          </a:p>
          <a:p>
            <a:r>
              <a:rPr lang="es-ES" dirty="0" err="1"/>
              <a:t>PoW </a:t>
            </a:r>
            <a:r>
              <a:rPr lang="es-ES" dirty="0"/>
              <a:t>= </a:t>
            </a:r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Work </a:t>
            </a:r>
            <a:r>
              <a:rPr lang="es-ES" i="1" dirty="0" err="1"/>
              <a:t/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7939160"/>
      </p:ext>
    </p:extLst>
  </p:cSld>
  <p:clrMapOvr>
    <a:masterClrMapping/>
  </p:clrMapOvr>
</p:sld>
</file>

<file path=ppt/slides/slide38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B497C8C0-0768-4969-B9A4-00160FBC9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C89A3C8-E952-4CE3-A28D-DA4FA5B1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Extras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3C7B4D-CDCF-487B-BAA0-E28A27E9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5377D3-0BC2-48B0-AAAF-0BD4AD9AE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7FE95D-22AB-40DA-99C8-9DE1566517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5436"/>
      </p:ext>
    </p:extLst>
  </p:cSld>
  <p:clrMapOvr>
    <a:masterClrMapping/>
  </p:clrMapOvr>
</p:sld>
</file>

<file path=ppt/slides/slide394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EF129-6478-40A0-95C3-85B0541C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Bitcoin today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D3729F-075F-4608-B45E-C276AF59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4DBF00-8DBF-4EFB-89CE-10B92ADD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F7966C-DAFB-4895-BDB0-84002756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46C3AC-5296-4001-B579-DA4D9B6C5B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99312" cy="4495800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CA66808-1A9E-4885-8A8C-E9A87387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91940"/>
            <a:ext cx="4884517" cy="44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79919"/>
      </p:ext>
    </p:extLst>
  </p:cSld>
  <p:clrMapOvr>
    <a:masterClrMapping/>
  </p:clrMapOvr>
</p:sld>
</file>

<file path=ppt/slides/slide407.xml><?xml version="1.0" encoding="utf-8"?>
<p:sld xmlns:a16="http://schemas.microsoft.com/office/drawing/2014/main" xmlns:c="http://schemas.openxmlformats.org/drawingml/2006/chart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CAA60-69E9-4BFD-AC7E-4D7C9B28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Speed of transactions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D21CC4-C37F-4C1F-A460-74F0803C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C2E7B5-F64F-40A1-9520-76DF309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1C4D09-E02B-4A1F-BA5B-179B6F02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D15B38-DC88-4399-8F79-9234929FDF8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903BFC5A-B827-4953-B533-F7E85C4FCA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7280" y="2009321"/>
          <a:ext cx="7578634" cy="420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44467"/>
      </p:ext>
    </p:extLst>
  </p:cSld>
  <p:clrMapOvr>
    <a:masterClrMapping/>
  </p:clrMapOvr>
</p:sld>
</file>

<file path=ppt/slides/slide4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20d559c98b544cfc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5d72ee1432f041ad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4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7AB0D-F845-423A-AF51-44C2104E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Solidity </a:t>
            </a:r>
            <a:r>
              <a:rPr lang="es-ES" dirty="0"/>
              <a:t>- Hello World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451CC9-05CE-40EF-A0FD-12C7A19426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pragma solidity ^0.4.21;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contract Coin {</a:t>
            </a:r>
          </a:p>
          <a:p>
            <a:pPr marL="0" indent="0">
              <a:buNone/>
            </a:pPr>
            <a:r>
              <a:rPr lang="en-US" dirty="0"/>
              <a:t>    // The keyword "public" makes those variables readable from outside.</a:t>
            </a:r>
          </a:p>
          <a:p>
            <a:pPr marL="0" indent="0">
              <a:buNone/>
            </a:pPr>
            <a:r>
              <a:rPr lang="en-US" b="1" dirty="0"/>
              <a:t>    address public minter;</a:t>
            </a:r>
          </a:p>
          <a:p>
            <a:pPr marL="0" indent="0">
              <a:buNone/>
            </a:pPr>
            <a:r>
              <a:rPr lang="en-US" b="1" dirty="0"/>
              <a:t>    mapping (address =&gt; </a:t>
            </a:r>
            <a:r>
              <a:rPr lang="en-US" b="1" dirty="0" err="1"/>
              <a:t>uint</a:t>
            </a:r>
            <a:r>
              <a:rPr lang="en-US" b="1" dirty="0"/>
              <a:t>) public balances;</a:t>
            </a:r>
          </a:p>
          <a:p>
            <a:pPr marL="0" indent="0">
              <a:buNone/>
            </a:pPr>
            <a:r>
              <a:rPr lang="en-US" dirty="0"/>
              <a:t>    // Events allow light clients to react on changes efficiently.</a:t>
            </a:r>
          </a:p>
          <a:p>
            <a:pPr marL="0" indent="0">
              <a:buNone/>
            </a:pPr>
            <a:r>
              <a:rPr lang="en-US" b="1" dirty="0"/>
              <a:t>    event Sent(address from, address to, </a:t>
            </a:r>
            <a:r>
              <a:rPr lang="en-US" b="1" dirty="0" err="1"/>
              <a:t>uint </a:t>
            </a:r>
            <a:r>
              <a:rPr lang="en-US" b="1" dirty="0"/>
              <a:t>amount);</a:t>
            </a:r>
          </a:p>
          <a:p>
            <a:pPr marL="0" indent="0">
              <a:buNone/>
            </a:pPr>
            <a:r>
              <a:rPr lang="en-US" dirty="0"/>
              <a:t>    // This is the constructor whose code is run only when the contract is created.</a:t>
            </a:r>
          </a:p>
          <a:p>
            <a:pPr marL="0" indent="0">
              <a:buNone/>
            </a:pPr>
            <a:r>
              <a:rPr lang="en-US" b="1" dirty="0"/>
              <a:t> function Coin() public {</a:t>
            </a:r>
          </a:p>
          <a:p>
            <a:pPr marL="0" indent="0">
              <a:buNone/>
            </a:pPr>
            <a:r>
              <a:rPr lang="en-US" b="1" dirty="0" err="1"/>
              <a:t>        </a:t>
            </a:r>
            <a:r>
              <a:rPr lang="en-US" b="1" dirty="0"/>
              <a:t>        minter = </a:t>
            </a:r>
            <a:r>
              <a:rPr lang="en-US" b="1" dirty="0" err="1"/>
              <a:t>msg.sender</a:t>
            </a:r>
            <a:r>
              <a:rPr lang="en-US" b="1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716AD8C-E70F-4BF1-8A49-6F8E92D0F70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function mint(address receiver, </a:t>
            </a:r>
            <a:r>
              <a:rPr lang="en-US" dirty="0" err="1"/>
              <a:t>uint </a:t>
            </a:r>
            <a:r>
              <a:rPr lang="en-US" dirty="0"/>
              <a:t>amount) public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/>
              <a:t>        if (</a:t>
            </a:r>
            <a:r>
              <a:rPr lang="en-US" dirty="0" err="1"/>
              <a:t>msg.sender </a:t>
            </a:r>
            <a:r>
              <a:rPr lang="en-US" dirty="0"/>
              <a:t>!= minter) return;</a:t>
            </a:r>
          </a:p>
          <a:p>
            <a:pPr marL="0" indent="0">
              <a:buNone/>
            </a:pPr>
            <a:r>
              <a:rPr lang="en-US" dirty="0"/>
              <a:t>        balances[receiver] += amount;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function send(address receiver, </a:t>
            </a:r>
            <a:r>
              <a:rPr lang="en-US" dirty="0" err="1"/>
              <a:t>uint </a:t>
            </a:r>
            <a:r>
              <a:rPr lang="en-US" dirty="0"/>
              <a:t>amount) public {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/>
              <a:t>        if (balances[</a:t>
            </a:r>
            <a:r>
              <a:rPr lang="en-US" dirty="0" err="1"/>
              <a:t>msg.sender</a:t>
            </a:r>
            <a:r>
              <a:rPr lang="en-US" dirty="0"/>
              <a:t>] &lt; amount) return;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/>
              <a:t>        balances[</a:t>
            </a:r>
            <a:r>
              <a:rPr lang="en-US" dirty="0" err="1"/>
              <a:t>msg.sender</a:t>
            </a:r>
            <a:r>
              <a:rPr lang="en-US" dirty="0"/>
              <a:t>] -= amount;</a:t>
            </a:r>
          </a:p>
          <a:p>
            <a:pPr marL="0" indent="0">
              <a:buNone/>
            </a:pPr>
            <a:r>
              <a:rPr lang="en-US" dirty="0"/>
              <a:t>        balances[receiver] += amount;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/>
              <a:t>        emit Sent(</a:t>
            </a:r>
            <a:r>
              <a:rPr lang="en-US" dirty="0" err="1"/>
              <a:t>msg.sender</a:t>
            </a:r>
            <a:r>
              <a:rPr lang="en-US" dirty="0"/>
              <a:t>, receiver, amount);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028FA8-0C9C-49BB-B569-FDEA45C323E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3B9F67-D47C-40CC-934F-B72269F6C0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618C0-48A4-4CC5-A6DD-1E31975FB0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A77904-F540-4F09-8385-F22865E5087F}"/>
              </a:ext>
            </a:extLst>
          </p:cNvPr>
          <p:cNvSpPr txBox="1"/>
          <p:nvPr/>
        </p:nvSpPr>
        <p:spPr>
          <a:xfrm>
            <a:off x="1547664" y="5792235"/>
            <a:ext cx="737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9777432"/>
      </p:ext>
    </p:extLst>
  </p:cSld>
  <p:clrMapOvr>
    <a:masterClrMapping/>
  </p:clrMapOvr>
</p:sld>
</file>

<file path=ppt/slides/slide5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7AB0D-F845-423A-AF51-44C2104E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Solidity </a:t>
            </a:r>
            <a:r>
              <a:rPr lang="es-ES" dirty="0"/>
              <a:t>- </a:t>
            </a:r>
            <a:r>
              <a:rPr lang="es-ES" dirty="0" err="1"/>
              <a:t>Listener </a:t>
            </a:r>
            <a:r>
              <a:rPr lang="es-ES" dirty="0" err="1"/>
              <a:t/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028FA8-0C9C-49BB-B569-FDEA45C3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3618C0-48A4-4CC5-A6DD-1E31975F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D3B9F67-D47C-40CC-934F-B72269F6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451CC9-05CE-40EF-A0FD-12C7A19426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/>
              <a:t>Coin.Sent</a:t>
            </a:r>
            <a:r>
              <a:rPr lang="en-US" b="1" dirty="0"/>
              <a:t>().watch({}, '', function(error, result) {</a:t>
            </a:r>
          </a:p>
          <a:p>
            <a:pPr marL="0" indent="0">
              <a:buNone/>
            </a:pPr>
            <a:r>
              <a:rPr lang="en-US" b="1" dirty="0"/>
              <a:t>    if (!error) {</a:t>
            </a:r>
          </a:p>
          <a:p>
            <a:pPr marL="0" indent="0">
              <a:buNone/>
            </a:pPr>
            <a:r>
              <a:rPr lang="en-US" b="1" dirty="0"/>
              <a:t>        console.log("Coin transfer: " + </a:t>
            </a:r>
            <a:r>
              <a:rPr lang="en-US" b="1" dirty="0" err="1"/>
              <a:t>result.args.amount </a:t>
            </a:r>
            <a:r>
              <a:rPr lang="en-US" b="1" dirty="0"/>
              <a:t>+</a:t>
            </a:r>
          </a:p>
          <a:p>
            <a:pPr marL="0" indent="0">
              <a:buNone/>
            </a:pPr>
            <a:r>
              <a:rPr lang="en-US" b="1" dirty="0"/>
              <a:t>            " coins were sent from " + </a:t>
            </a:r>
            <a:r>
              <a:rPr lang="en-US" b="1" dirty="0" err="1"/>
              <a:t>result.args.from </a:t>
            </a:r>
            <a:r>
              <a:rPr lang="en-US" b="1" dirty="0"/>
              <a:t>+</a:t>
            </a:r>
          </a:p>
          <a:p>
            <a:pPr marL="0" indent="0">
              <a:buNone/>
            </a:pPr>
            <a:r>
              <a:rPr lang="en-US" b="1" dirty="0"/>
              <a:t>            " to " + result.args.to + ".");</a:t>
            </a:r>
          </a:p>
          <a:p>
            <a:pPr marL="0" indent="0">
              <a:buNone/>
            </a:pPr>
            <a:r>
              <a:rPr lang="en-US" b="1" dirty="0"/>
              <a:t>        console.log("Balances now:\n" +</a:t>
            </a:r>
          </a:p>
          <a:p>
            <a:pPr marL="0" indent="0">
              <a:buNone/>
            </a:pPr>
            <a:r>
              <a:rPr lang="en-US" b="1" dirty="0" err="1"/>
              <a:t>            </a:t>
            </a:r>
            <a:r>
              <a:rPr lang="en-US" b="1" dirty="0"/>
              <a:t>            "Sender: " + </a:t>
            </a:r>
            <a:r>
              <a:rPr lang="en-US" b="1" dirty="0" err="1"/>
              <a:t>Coin.balances.call</a:t>
            </a:r>
            <a:r>
              <a:rPr lang="en-US" b="1" dirty="0"/>
              <a:t>(</a:t>
            </a:r>
            <a:r>
              <a:rPr lang="en-US" b="1" dirty="0" err="1"/>
              <a:t>result.args.from</a:t>
            </a:r>
            <a:r>
              <a:rPr lang="en-US" b="1" dirty="0"/>
              <a:t>) +</a:t>
            </a:r>
          </a:p>
          <a:p>
            <a:pPr marL="0" indent="0">
              <a:buNone/>
            </a:pPr>
            <a:r>
              <a:rPr lang="en-US" b="1" dirty="0" err="1"/>
              <a:t>            </a:t>
            </a:r>
            <a:r>
              <a:rPr lang="en-US" b="1" dirty="0"/>
              <a:t>            "Receiver: " + </a:t>
            </a:r>
            <a:r>
              <a:rPr lang="en-US" b="1" dirty="0" err="1"/>
              <a:t>Coin.balances.call</a:t>
            </a:r>
            <a:r>
              <a:rPr lang="en-US" b="1" dirty="0"/>
              <a:t>(result.args.to));</a:t>
            </a:r>
          </a:p>
          <a:p>
            <a:pPr marL="0" indent="0">
              <a:buNone/>
            </a:pPr>
            <a:r>
              <a:rPr lang="en-US" b="1" dirty="0"/>
              <a:t>    }</a:t>
            </a:r>
          </a:p>
          <a:p>
            <a:pPr marL="0" indent="0">
              <a:buNone/>
            </a:pPr>
            <a:r>
              <a:rPr lang="en-US" b="1" dirty="0"/>
              <a:t>})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AEA713-3ED2-4D01-9686-38D3E9986DE2}"/>
              </a:ext>
            </a:extLst>
          </p:cNvPr>
          <p:cNvSpPr txBox="1"/>
          <p:nvPr/>
        </p:nvSpPr>
        <p:spPr>
          <a:xfrm>
            <a:off x="1547664" y="5792235"/>
            <a:ext cx="737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289358"/>
      </p:ext>
    </p:extLst>
  </p:cSld>
  <p:clrMapOvr>
    <a:masterClrMapping/>
  </p:clrMapOvr>
</p:sld>
</file>

<file path=ppt/slides/slide6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56F29-47AC-46B2-BDBB-ADD02C9C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Examples of applications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F084E9-EDAA-4BD8-A9AD-89CC631F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B5EF5C-4F3D-4638-A50E-038C699E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2257E1-58C5-4081-A0FE-6AA5EFC8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A19FE0-7758-4602-A8C7-6B810B92D3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Games of Chance.</a:t>
            </a:r>
          </a:p>
          <a:p>
            <a:r>
              <a:rPr lang="es-ES" dirty="0"/>
              <a:t>Prediction Markets: Gnosis, Augur</a:t>
            </a:r>
          </a:p>
          <a:p>
            <a:r>
              <a:rPr lang="es-ES" i="1" dirty="0" err="1"/>
              <a:t>Initial </a:t>
            </a:r>
            <a:r>
              <a:rPr lang="es-ES" i="1" dirty="0" err="1"/>
              <a:t>Coin </a:t>
            </a:r>
            <a:r>
              <a:rPr lang="es-ES" i="1" dirty="0" err="1"/>
              <a:t>Offers </a:t>
            </a:r>
            <a:r>
              <a:rPr lang="es-ES" dirty="0"/>
              <a:t>(</a:t>
            </a:r>
            <a:r>
              <a:rPr lang="es-ES" dirty="0" err="1"/>
              <a:t>ICOs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Some examples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6403180"/>
      </p:ext>
    </p:extLst>
  </p:cSld>
  <p:clrMapOvr>
    <a:masterClrMapping/>
  </p:clrMapOvr>
</p:sld>
</file>

<file path=ppt/slides/slide7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5509A-7C71-4005-BE95-3E9082DB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Smart Contract Platforms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2BA0C6-8633-4647-94E4-9F8DEBD0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38732E-08BC-439F-85C4-0E18E15A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09D991-4181-43FA-B332-BA5654DB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6665122B-B7BE-4BF1-B194-3F960FCFA89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3146594"/>
              </p:ext>
            </p:extLst>
          </p:nvPr>
        </p:nvGraphicFramePr>
        <p:xfrm>
          <a:off x="612775" y="1600200"/>
          <a:ext cx="8153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945">
                  <a:extLst>
                    <a:ext uri="{9D8B030D-6E8A-4147-A177-3AD203B41FA5}">
                      <a16:colId xmlns:a16="http://schemas.microsoft.com/office/drawing/2014/main" val="39152724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104797024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4126284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Blockchain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Smart contracts?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Programming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84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Bitcoin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6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Ethereum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Solidity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52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Hyperledger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GoLang</a:t>
                      </a:r>
                      <a:r>
                        <a:rPr lang="en-US" dirty="0"/>
                        <a:t>, C++... </a:t>
                      </a:r>
                      <a:r>
                        <a:rPr lang="en-US" dirty="0" err="1"/>
                        <a:t/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19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752025"/>
      </p:ext>
    </p:extLst>
  </p:cSld>
  <p:clrMapOvr>
    <a:masterClrMapping/>
  </p:clrMapOvr>
</p:sld>
</file>

<file path=ppt/slides/slide8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02B2ED3-7AFC-434D-BA4D-D7D74CFA2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2A6B509-2BF2-4070-AC44-DC9B885B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Autonomous distributed organizations </a:t>
            </a:r>
            <a:endParaRPr lang="es-ES" sz="3600" i="1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D2006-F49D-4006-B8A5-B0C46D88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A86F8C-6FAC-4521-8B38-C55B12952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1E06F-7096-42E5-B8C5-30A5CF17E8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22519"/>
      </p:ext>
    </p:extLst>
  </p:cSld>
  <p:clrMapOvr>
    <a:masterClrMapping/>
  </p:clrMapOvr>
</p:sld>
</file>

<file path=ppt/slides/slide9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DDA336E-D173-483D-A04B-B69E80B1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Autonomous distributed organizations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C4A5CC-893B-48FF-A921-EE31BB51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AB62E-FFF2-4CA5-9CF1-C7A91117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D48324-4DBF-454D-9B0B-C7D3654A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fld id="{1AD93096-5B34-4342-9326-69289CEAE4C2}" type="slidenum">
              <a:rPr lang="en-US" smtClean="0"/>
              <a:t>9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4D1541D-E94E-4269-BB85-E8CEDD19428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 </a:t>
            </a:r>
            <a:r>
              <a:rPr lang="es-ES" i="1" dirty="0" err="1"/>
              <a:t>Distributed </a:t>
            </a:r>
            <a:r>
              <a:rPr lang="es-ES" i="1" dirty="0" err="1"/>
              <a:t>Autonomous </a:t>
            </a:r>
            <a:r>
              <a:rPr lang="es-ES" i="1" dirty="0" err="1"/>
              <a:t>Organization (</a:t>
            </a:r>
            <a:r>
              <a:rPr lang="es-ES" dirty="0"/>
              <a:t>DAO) is an organization whose rules are established by the code of a smart contract.</a:t>
            </a:r>
          </a:p>
          <a:p>
            <a:r>
              <a:rPr lang="es-ES" dirty="0"/>
              <a:t>Multiple implications:</a:t>
            </a:r>
          </a:p>
          <a:p>
            <a:pPr lvl="1"/>
            <a:r>
              <a:rPr lang="es-ES" dirty="0"/>
              <a:t>Autonomous: Independent of the creator</a:t>
            </a:r>
          </a:p>
          <a:p>
            <a:pPr lvl="1"/>
            <a:r>
              <a:rPr lang="es-ES" dirty="0"/>
              <a:t>Decentralized: Cannot be turned off</a:t>
            </a:r>
          </a:p>
          <a:p>
            <a:pPr lvl="1"/>
            <a:r>
              <a:rPr lang="es-ES" dirty="0"/>
              <a:t>Self-sufficient: Can obtain the resources it needs</a:t>
            </a:r>
          </a:p>
        </p:txBody>
      </p:sp>
    </p:spTree>
    <p:extLst>
      <p:ext uri="{BB962C8B-B14F-4D97-AF65-F5344CB8AC3E}">
        <p14:creationId xmlns:p14="http://schemas.microsoft.com/office/powerpoint/2010/main" val="63923800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1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TS010352480 - Academic</ap:Template>
  <ap:TotalTime>0</ap:TotalTime>
  <ap:Words>1888</ap:Words>
  <ap:Application>Microsoft Office PowerPoint</ap:Application>
  <ap:PresentationFormat>Presentación en pantalla (4:3)</ap:PresentationFormat>
  <ap:Paragraphs>331</ap:Paragraphs>
  <ap:Slides>40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ap:HeadingPairs>
  <ap:TitlesOfParts>
    <vt:vector baseType="lpstr" size="45">
      <vt:lpstr>Calibri</vt:lpstr>
      <vt:lpstr>Tw Cen MT</vt:lpstr>
      <vt:lpstr>Wingdings</vt:lpstr>
      <vt:lpstr>Wingdings 2</vt:lpstr>
      <vt:lpstr>Student presentation</vt:lpstr>
      <vt:lpstr>Contratos inteligentes en Ethereum</vt:lpstr>
      <vt:lpstr>Beneficios de Ethereum</vt:lpstr>
      <vt:lpstr>Contratos inteligentes en Ethereum</vt:lpstr>
      <vt:lpstr>Solidity – Hola Mundo</vt:lpstr>
      <vt:lpstr>Solidity – Listener</vt:lpstr>
      <vt:lpstr>Ejemplos de aplicaciones</vt:lpstr>
      <vt:lpstr>Plataformas de contratos inteligentes</vt:lpstr>
      <vt:lpstr>Organizaciones distribuidas autónomas</vt:lpstr>
      <vt:lpstr>Organizaciones distribuidas autónomas</vt:lpstr>
      <vt:lpstr>Ejemplos</vt:lpstr>
      <vt:lpstr>Conexión con el mundo físico</vt:lpstr>
      <vt:lpstr>Oráculos</vt:lpstr>
      <vt:lpstr>Oráculos</vt:lpstr>
      <vt:lpstr>Protocolos de consenso para oráculos</vt:lpstr>
      <vt:lpstr>Propiedad inteligente</vt:lpstr>
      <vt:lpstr>Blockchain + IoT</vt:lpstr>
      <vt:lpstr>Ventajas y oportunidades</vt:lpstr>
      <vt:lpstr>Retos e inconvenientes</vt:lpstr>
      <vt:lpstr>Estandarización</vt:lpstr>
      <vt:lpstr>Aplicaciones IoT</vt:lpstr>
      <vt:lpstr>Conclusiones</vt:lpstr>
      <vt:lpstr>¿Cuándo usar Blockchain?</vt:lpstr>
      <vt:lpstr>¿Cuándo usar Blockchain?</vt:lpstr>
      <vt:lpstr>¿Cuándo usar Blockchain?</vt:lpstr>
      <vt:lpstr>¿Cuándo usar Blockchain?</vt:lpstr>
      <vt:lpstr>¿Cuándo usar Blockchain?</vt:lpstr>
      <vt:lpstr>¿Cuándo usar Blockchain?</vt:lpstr>
      <vt:lpstr>¿Cuándo usar Blockchain?</vt:lpstr>
      <vt:lpstr>¿Cuándo usar Blockchain?</vt:lpstr>
      <vt:lpstr>¿Preguntas?</vt:lpstr>
      <vt:lpstr>Conclusiones</vt:lpstr>
      <vt:lpstr>¿Preguntas?</vt:lpstr>
      <vt:lpstr>¿Preguntas?</vt:lpstr>
      <vt:lpstr>Referencias</vt:lpstr>
      <vt:lpstr>Referencias</vt:lpstr>
      <vt:lpstr>Glosario</vt:lpstr>
      <vt:lpstr>Glosario</vt:lpstr>
      <vt:lpstr>Extras</vt:lpstr>
      <vt:lpstr>Bitcoin hoy</vt:lpstr>
      <vt:lpstr>Velocidad de las transacciones</vt:lpstr>
    </vt:vector>
  </ap:TitlesOfParts>
  <ap:Manager/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2014-02-15T11:47:32Z</dcterms:created>
  <dcterms:modified xsi:type="dcterms:W3CDTF">2021-10-05T08:31:25Z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